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79" r:id="rId24"/>
    <p:sldId id="280" r:id="rId25"/>
    <p:sldId id="278" r:id="rId26"/>
    <p:sldId id="281" r:id="rId27"/>
    <p:sldId id="282" r:id="rId28"/>
    <p:sldId id="295"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633" autoAdjust="0"/>
  </p:normalViewPr>
  <p:slideViewPr>
    <p:cSldViewPr snapToGrid="0">
      <p:cViewPr varScale="1">
        <p:scale>
          <a:sx n="61" d="100"/>
          <a:sy n="61" d="100"/>
        </p:scale>
        <p:origin x="88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120F98-429E-484A-8CD2-F75F3C9C5989}" type="datetimeFigureOut">
              <a:rPr lang="en-IN" smtClean="0"/>
              <a:t>01-11-2023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043228-FCEA-43C2-9463-74048E65F3DA}" type="slidenum">
              <a:rPr lang="en-IN" smtClean="0"/>
              <a:t>‹#›</a:t>
            </a:fld>
            <a:endParaRPr lang="en-IN"/>
          </a:p>
        </p:txBody>
      </p:sp>
    </p:spTree>
    <p:extLst>
      <p:ext uri="{BB962C8B-B14F-4D97-AF65-F5344CB8AC3E}">
        <p14:creationId xmlns:p14="http://schemas.microsoft.com/office/powerpoint/2010/main" val="2049563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https://medium.com/geekculture/introduction-to-neural-network-2f8b8221fbd3#:~:text=Number%20of%20Neurons%20and%20Number%20of%20Layers%20in%20Hidden%20Layer&amp;text=The%20number%20of%20hidden%20neurons,size%20of%20the%20output%20layer.</a:t>
            </a:r>
          </a:p>
          <a:p>
            <a:endParaRPr lang="en-IN" dirty="0"/>
          </a:p>
          <a:p>
            <a:r>
              <a:rPr lang="en-IN" dirty="0"/>
              <a:t>https://archive.ics.uci.edu/contribute/donation</a:t>
            </a:r>
          </a:p>
          <a:p>
            <a:endParaRPr lang="en-IN" dirty="0"/>
          </a:p>
          <a:p>
            <a:r>
              <a:rPr lang="en-IN" dirty="0"/>
              <a:t>https://www.tensorflow.org/api_docs/python/tf/keras/metrics</a:t>
            </a:r>
          </a:p>
          <a:p>
            <a:endParaRPr lang="en-IN" dirty="0"/>
          </a:p>
        </p:txBody>
      </p:sp>
      <p:sp>
        <p:nvSpPr>
          <p:cNvPr id="4" name="Slide Number Placeholder 3"/>
          <p:cNvSpPr>
            <a:spLocks noGrp="1"/>
          </p:cNvSpPr>
          <p:nvPr>
            <p:ph type="sldNum" sz="quarter" idx="5"/>
          </p:nvPr>
        </p:nvSpPr>
        <p:spPr/>
        <p:txBody>
          <a:bodyPr/>
          <a:lstStyle/>
          <a:p>
            <a:fld id="{8B043228-FCEA-43C2-9463-74048E65F3DA}" type="slidenum">
              <a:rPr lang="en-IN" smtClean="0"/>
              <a:t>27</a:t>
            </a:fld>
            <a:endParaRPr lang="en-IN"/>
          </a:p>
        </p:txBody>
      </p:sp>
    </p:spTree>
    <p:extLst>
      <p:ext uri="{BB962C8B-B14F-4D97-AF65-F5344CB8AC3E}">
        <p14:creationId xmlns:p14="http://schemas.microsoft.com/office/powerpoint/2010/main" val="2360880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We are moving 1 stride at a time but it can be 2 strides as well depending on the size of the image like 300x300 will have higher number of pixel so reducing it to smaller size will require 2 strides. Also feature Detector can be of any size-3x3 or 5x5 or 7x7 depending on how much you want to reduce the size of the image. Its not fixed.</a:t>
            </a:r>
          </a:p>
          <a:p>
            <a:endParaRPr lang="en-IN" dirty="0"/>
          </a:p>
        </p:txBody>
      </p:sp>
      <p:sp>
        <p:nvSpPr>
          <p:cNvPr id="4" name="Slide Number Placeholder 3"/>
          <p:cNvSpPr>
            <a:spLocks noGrp="1"/>
          </p:cNvSpPr>
          <p:nvPr>
            <p:ph type="sldNum" sz="quarter" idx="5"/>
          </p:nvPr>
        </p:nvSpPr>
        <p:spPr/>
        <p:txBody>
          <a:bodyPr/>
          <a:lstStyle/>
          <a:p>
            <a:fld id="{8B043228-FCEA-43C2-9463-74048E65F3DA}" type="slidenum">
              <a:rPr lang="en-IN" smtClean="0"/>
              <a:t>31</a:t>
            </a:fld>
            <a:endParaRPr lang="en-IN"/>
          </a:p>
        </p:txBody>
      </p:sp>
    </p:spTree>
    <p:extLst>
      <p:ext uri="{BB962C8B-B14F-4D97-AF65-F5344CB8AC3E}">
        <p14:creationId xmlns:p14="http://schemas.microsoft.com/office/powerpoint/2010/main" val="2796167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043228-FCEA-43C2-9463-74048E65F3DA}" type="slidenum">
              <a:rPr lang="en-IN" smtClean="0"/>
              <a:t>32</a:t>
            </a:fld>
            <a:endParaRPr lang="en-IN"/>
          </a:p>
        </p:txBody>
      </p:sp>
    </p:spTree>
    <p:extLst>
      <p:ext uri="{BB962C8B-B14F-4D97-AF65-F5344CB8AC3E}">
        <p14:creationId xmlns:p14="http://schemas.microsoft.com/office/powerpoint/2010/main" val="3570511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043228-FCEA-43C2-9463-74048E65F3DA}" type="slidenum">
              <a:rPr lang="en-IN" smtClean="0"/>
              <a:t>33</a:t>
            </a:fld>
            <a:endParaRPr lang="en-IN"/>
          </a:p>
        </p:txBody>
      </p:sp>
    </p:spTree>
    <p:extLst>
      <p:ext uri="{BB962C8B-B14F-4D97-AF65-F5344CB8AC3E}">
        <p14:creationId xmlns:p14="http://schemas.microsoft.com/office/powerpoint/2010/main" val="880146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https://www.tensorflow.org/api_docs/python/tf/keras/preprocessing/image/ImageDataGenerator</a:t>
            </a:r>
          </a:p>
          <a:p>
            <a:endParaRPr lang="en-IN" dirty="0"/>
          </a:p>
          <a:p>
            <a:r>
              <a:rPr lang="en-IN" dirty="0"/>
              <a:t>https://keras.io/api/</a:t>
            </a:r>
          </a:p>
          <a:p>
            <a:endParaRPr lang="en-IN" dirty="0"/>
          </a:p>
          <a:p>
            <a:r>
              <a:rPr lang="en-IN" dirty="0"/>
              <a:t>https://keras.io/api/layers/convolution_layers/convolution2d/#:~:text=2D%20convolution%20layer%20(e.g.%20spatial,to%20the%20outputs%20as%20well.</a:t>
            </a:r>
          </a:p>
        </p:txBody>
      </p:sp>
      <p:sp>
        <p:nvSpPr>
          <p:cNvPr id="4" name="Slide Number Placeholder 3"/>
          <p:cNvSpPr>
            <a:spLocks noGrp="1"/>
          </p:cNvSpPr>
          <p:nvPr>
            <p:ph type="sldNum" sz="quarter" idx="5"/>
          </p:nvPr>
        </p:nvSpPr>
        <p:spPr/>
        <p:txBody>
          <a:bodyPr/>
          <a:lstStyle/>
          <a:p>
            <a:fld id="{8B043228-FCEA-43C2-9463-74048E65F3DA}" type="slidenum">
              <a:rPr lang="en-IN" smtClean="0"/>
              <a:t>40</a:t>
            </a:fld>
            <a:endParaRPr lang="en-IN"/>
          </a:p>
        </p:txBody>
      </p:sp>
    </p:spTree>
    <p:extLst>
      <p:ext uri="{BB962C8B-B14F-4D97-AF65-F5344CB8AC3E}">
        <p14:creationId xmlns:p14="http://schemas.microsoft.com/office/powerpoint/2010/main" val="2851873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B2B7-2705-470B-B29D-DD284C88A4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3A6FC96-D68E-4A2D-9807-DC02507D79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AE694A7-371D-4B61-8BA4-2B510D9CFC5C}"/>
              </a:ext>
            </a:extLst>
          </p:cNvPr>
          <p:cNvSpPr>
            <a:spLocks noGrp="1"/>
          </p:cNvSpPr>
          <p:nvPr>
            <p:ph type="dt" sz="half" idx="10"/>
          </p:nvPr>
        </p:nvSpPr>
        <p:spPr/>
        <p:txBody>
          <a:bodyPr/>
          <a:lstStyle/>
          <a:p>
            <a:fld id="{B36F7110-6737-4778-A9DF-E4A8E0787FA6}" type="datetimeFigureOut">
              <a:rPr lang="en-IN" smtClean="0"/>
              <a:t>01-11-2023</a:t>
            </a:fld>
            <a:endParaRPr lang="en-IN"/>
          </a:p>
        </p:txBody>
      </p:sp>
      <p:sp>
        <p:nvSpPr>
          <p:cNvPr id="5" name="Footer Placeholder 4">
            <a:extLst>
              <a:ext uri="{FF2B5EF4-FFF2-40B4-BE49-F238E27FC236}">
                <a16:creationId xmlns:a16="http://schemas.microsoft.com/office/drawing/2014/main" id="{0706D583-C2CD-44B3-9900-26FB89CD8A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7DF1BE-58F1-4F80-902B-1BBE21D07372}"/>
              </a:ext>
            </a:extLst>
          </p:cNvPr>
          <p:cNvSpPr>
            <a:spLocks noGrp="1"/>
          </p:cNvSpPr>
          <p:nvPr>
            <p:ph type="sldNum" sz="quarter" idx="12"/>
          </p:nvPr>
        </p:nvSpPr>
        <p:spPr/>
        <p:txBody>
          <a:bodyPr/>
          <a:lstStyle/>
          <a:p>
            <a:fld id="{6339EDBB-9E92-4288-99C4-0DB5BEA65E38}" type="slidenum">
              <a:rPr lang="en-IN" smtClean="0"/>
              <a:t>‹#›</a:t>
            </a:fld>
            <a:endParaRPr lang="en-IN"/>
          </a:p>
        </p:txBody>
      </p:sp>
    </p:spTree>
    <p:extLst>
      <p:ext uri="{BB962C8B-B14F-4D97-AF65-F5344CB8AC3E}">
        <p14:creationId xmlns:p14="http://schemas.microsoft.com/office/powerpoint/2010/main" val="880752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C55E8-2A30-4F16-ABA7-EC2C8E3ACEB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BADC7D2-D74A-42CA-8DF5-B0426CCB3A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812B6D-29D0-4798-9455-D1B97D996588}"/>
              </a:ext>
            </a:extLst>
          </p:cNvPr>
          <p:cNvSpPr>
            <a:spLocks noGrp="1"/>
          </p:cNvSpPr>
          <p:nvPr>
            <p:ph type="dt" sz="half" idx="10"/>
          </p:nvPr>
        </p:nvSpPr>
        <p:spPr/>
        <p:txBody>
          <a:bodyPr/>
          <a:lstStyle/>
          <a:p>
            <a:fld id="{B36F7110-6737-4778-A9DF-E4A8E0787FA6}" type="datetimeFigureOut">
              <a:rPr lang="en-IN" smtClean="0"/>
              <a:t>01-11-2023</a:t>
            </a:fld>
            <a:endParaRPr lang="en-IN"/>
          </a:p>
        </p:txBody>
      </p:sp>
      <p:sp>
        <p:nvSpPr>
          <p:cNvPr id="5" name="Footer Placeholder 4">
            <a:extLst>
              <a:ext uri="{FF2B5EF4-FFF2-40B4-BE49-F238E27FC236}">
                <a16:creationId xmlns:a16="http://schemas.microsoft.com/office/drawing/2014/main" id="{850AAB0F-4837-41CD-83F7-8A7861FB33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FCB32D-252E-46D1-80B2-C0C2AADC37A0}"/>
              </a:ext>
            </a:extLst>
          </p:cNvPr>
          <p:cNvSpPr>
            <a:spLocks noGrp="1"/>
          </p:cNvSpPr>
          <p:nvPr>
            <p:ph type="sldNum" sz="quarter" idx="12"/>
          </p:nvPr>
        </p:nvSpPr>
        <p:spPr/>
        <p:txBody>
          <a:bodyPr/>
          <a:lstStyle/>
          <a:p>
            <a:fld id="{6339EDBB-9E92-4288-99C4-0DB5BEA65E38}" type="slidenum">
              <a:rPr lang="en-IN" smtClean="0"/>
              <a:t>‹#›</a:t>
            </a:fld>
            <a:endParaRPr lang="en-IN"/>
          </a:p>
        </p:txBody>
      </p:sp>
    </p:spTree>
    <p:extLst>
      <p:ext uri="{BB962C8B-B14F-4D97-AF65-F5344CB8AC3E}">
        <p14:creationId xmlns:p14="http://schemas.microsoft.com/office/powerpoint/2010/main" val="3950139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4948E9-A500-4E46-BA2D-0057AA26EB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3EBB1F-816B-4C6E-ABE9-7FA7CF63E5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82DF54-817E-4E15-9E35-CEDFDD45390B}"/>
              </a:ext>
            </a:extLst>
          </p:cNvPr>
          <p:cNvSpPr>
            <a:spLocks noGrp="1"/>
          </p:cNvSpPr>
          <p:nvPr>
            <p:ph type="dt" sz="half" idx="10"/>
          </p:nvPr>
        </p:nvSpPr>
        <p:spPr/>
        <p:txBody>
          <a:bodyPr/>
          <a:lstStyle/>
          <a:p>
            <a:fld id="{B36F7110-6737-4778-A9DF-E4A8E0787FA6}" type="datetimeFigureOut">
              <a:rPr lang="en-IN" smtClean="0"/>
              <a:t>01-11-2023</a:t>
            </a:fld>
            <a:endParaRPr lang="en-IN"/>
          </a:p>
        </p:txBody>
      </p:sp>
      <p:sp>
        <p:nvSpPr>
          <p:cNvPr id="5" name="Footer Placeholder 4">
            <a:extLst>
              <a:ext uri="{FF2B5EF4-FFF2-40B4-BE49-F238E27FC236}">
                <a16:creationId xmlns:a16="http://schemas.microsoft.com/office/drawing/2014/main" id="{F12F8822-4E10-4EC7-A444-4D905326AE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F57251-7FBC-4BE5-96D5-4E6E80AE8C38}"/>
              </a:ext>
            </a:extLst>
          </p:cNvPr>
          <p:cNvSpPr>
            <a:spLocks noGrp="1"/>
          </p:cNvSpPr>
          <p:nvPr>
            <p:ph type="sldNum" sz="quarter" idx="12"/>
          </p:nvPr>
        </p:nvSpPr>
        <p:spPr/>
        <p:txBody>
          <a:bodyPr/>
          <a:lstStyle/>
          <a:p>
            <a:fld id="{6339EDBB-9E92-4288-99C4-0DB5BEA65E38}" type="slidenum">
              <a:rPr lang="en-IN" smtClean="0"/>
              <a:t>‹#›</a:t>
            </a:fld>
            <a:endParaRPr lang="en-IN"/>
          </a:p>
        </p:txBody>
      </p:sp>
    </p:spTree>
    <p:extLst>
      <p:ext uri="{BB962C8B-B14F-4D97-AF65-F5344CB8AC3E}">
        <p14:creationId xmlns:p14="http://schemas.microsoft.com/office/powerpoint/2010/main" val="3198553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1C6D5-C1AA-45AD-9C98-098A1107E9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C37992-B9A4-4E72-8BB1-EE25995A25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10CCFB-9178-4A17-9249-1276C613C726}"/>
              </a:ext>
            </a:extLst>
          </p:cNvPr>
          <p:cNvSpPr>
            <a:spLocks noGrp="1"/>
          </p:cNvSpPr>
          <p:nvPr>
            <p:ph type="dt" sz="half" idx="10"/>
          </p:nvPr>
        </p:nvSpPr>
        <p:spPr/>
        <p:txBody>
          <a:bodyPr/>
          <a:lstStyle/>
          <a:p>
            <a:fld id="{B36F7110-6737-4778-A9DF-E4A8E0787FA6}" type="datetimeFigureOut">
              <a:rPr lang="en-IN" smtClean="0"/>
              <a:t>01-11-2023</a:t>
            </a:fld>
            <a:endParaRPr lang="en-IN"/>
          </a:p>
        </p:txBody>
      </p:sp>
      <p:sp>
        <p:nvSpPr>
          <p:cNvPr id="5" name="Footer Placeholder 4">
            <a:extLst>
              <a:ext uri="{FF2B5EF4-FFF2-40B4-BE49-F238E27FC236}">
                <a16:creationId xmlns:a16="http://schemas.microsoft.com/office/drawing/2014/main" id="{5E667B4C-C42D-4967-AA33-EB9B681CBD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37111E-30D3-4F06-BA42-EB3116EFDDC5}"/>
              </a:ext>
            </a:extLst>
          </p:cNvPr>
          <p:cNvSpPr>
            <a:spLocks noGrp="1"/>
          </p:cNvSpPr>
          <p:nvPr>
            <p:ph type="sldNum" sz="quarter" idx="12"/>
          </p:nvPr>
        </p:nvSpPr>
        <p:spPr/>
        <p:txBody>
          <a:bodyPr/>
          <a:lstStyle/>
          <a:p>
            <a:fld id="{6339EDBB-9E92-4288-99C4-0DB5BEA65E38}" type="slidenum">
              <a:rPr lang="en-IN" smtClean="0"/>
              <a:t>‹#›</a:t>
            </a:fld>
            <a:endParaRPr lang="en-IN"/>
          </a:p>
        </p:txBody>
      </p:sp>
    </p:spTree>
    <p:extLst>
      <p:ext uri="{BB962C8B-B14F-4D97-AF65-F5344CB8AC3E}">
        <p14:creationId xmlns:p14="http://schemas.microsoft.com/office/powerpoint/2010/main" val="1069544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3A11-877F-4F31-991E-60B4A24A93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8F89334-B0C7-467B-A229-44BF86E0D4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2B3247-5314-4035-A00A-07020CF4F593}"/>
              </a:ext>
            </a:extLst>
          </p:cNvPr>
          <p:cNvSpPr>
            <a:spLocks noGrp="1"/>
          </p:cNvSpPr>
          <p:nvPr>
            <p:ph type="dt" sz="half" idx="10"/>
          </p:nvPr>
        </p:nvSpPr>
        <p:spPr/>
        <p:txBody>
          <a:bodyPr/>
          <a:lstStyle/>
          <a:p>
            <a:fld id="{B36F7110-6737-4778-A9DF-E4A8E0787FA6}" type="datetimeFigureOut">
              <a:rPr lang="en-IN" smtClean="0"/>
              <a:t>01-11-2023</a:t>
            </a:fld>
            <a:endParaRPr lang="en-IN"/>
          </a:p>
        </p:txBody>
      </p:sp>
      <p:sp>
        <p:nvSpPr>
          <p:cNvPr id="5" name="Footer Placeholder 4">
            <a:extLst>
              <a:ext uri="{FF2B5EF4-FFF2-40B4-BE49-F238E27FC236}">
                <a16:creationId xmlns:a16="http://schemas.microsoft.com/office/drawing/2014/main" id="{05253DBE-F0A3-4782-A04F-C123F36045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48784A-A519-4A00-B191-EF1B6AC91312}"/>
              </a:ext>
            </a:extLst>
          </p:cNvPr>
          <p:cNvSpPr>
            <a:spLocks noGrp="1"/>
          </p:cNvSpPr>
          <p:nvPr>
            <p:ph type="sldNum" sz="quarter" idx="12"/>
          </p:nvPr>
        </p:nvSpPr>
        <p:spPr/>
        <p:txBody>
          <a:bodyPr/>
          <a:lstStyle/>
          <a:p>
            <a:fld id="{6339EDBB-9E92-4288-99C4-0DB5BEA65E38}" type="slidenum">
              <a:rPr lang="en-IN" smtClean="0"/>
              <a:t>‹#›</a:t>
            </a:fld>
            <a:endParaRPr lang="en-IN"/>
          </a:p>
        </p:txBody>
      </p:sp>
    </p:spTree>
    <p:extLst>
      <p:ext uri="{BB962C8B-B14F-4D97-AF65-F5344CB8AC3E}">
        <p14:creationId xmlns:p14="http://schemas.microsoft.com/office/powerpoint/2010/main" val="1462115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0927B-ED50-4D3E-BC5C-12E646370B8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EDD1716-5BB2-4990-AF6D-4676CA4B73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7E14859-6D4B-463A-8F45-691593E8F3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99AD36B-55A3-46B2-9D03-083F6BC4EEF8}"/>
              </a:ext>
            </a:extLst>
          </p:cNvPr>
          <p:cNvSpPr>
            <a:spLocks noGrp="1"/>
          </p:cNvSpPr>
          <p:nvPr>
            <p:ph type="dt" sz="half" idx="10"/>
          </p:nvPr>
        </p:nvSpPr>
        <p:spPr/>
        <p:txBody>
          <a:bodyPr/>
          <a:lstStyle/>
          <a:p>
            <a:fld id="{B36F7110-6737-4778-A9DF-E4A8E0787FA6}" type="datetimeFigureOut">
              <a:rPr lang="en-IN" smtClean="0"/>
              <a:t>01-11-2023</a:t>
            </a:fld>
            <a:endParaRPr lang="en-IN"/>
          </a:p>
        </p:txBody>
      </p:sp>
      <p:sp>
        <p:nvSpPr>
          <p:cNvPr id="6" name="Footer Placeholder 5">
            <a:extLst>
              <a:ext uri="{FF2B5EF4-FFF2-40B4-BE49-F238E27FC236}">
                <a16:creationId xmlns:a16="http://schemas.microsoft.com/office/drawing/2014/main" id="{F1C5608A-1ABE-4219-A597-8D90AF7142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850360-6945-4D41-A2CB-7E95B931D3C2}"/>
              </a:ext>
            </a:extLst>
          </p:cNvPr>
          <p:cNvSpPr>
            <a:spLocks noGrp="1"/>
          </p:cNvSpPr>
          <p:nvPr>
            <p:ph type="sldNum" sz="quarter" idx="12"/>
          </p:nvPr>
        </p:nvSpPr>
        <p:spPr/>
        <p:txBody>
          <a:bodyPr/>
          <a:lstStyle/>
          <a:p>
            <a:fld id="{6339EDBB-9E92-4288-99C4-0DB5BEA65E38}" type="slidenum">
              <a:rPr lang="en-IN" smtClean="0"/>
              <a:t>‹#›</a:t>
            </a:fld>
            <a:endParaRPr lang="en-IN"/>
          </a:p>
        </p:txBody>
      </p:sp>
    </p:spTree>
    <p:extLst>
      <p:ext uri="{BB962C8B-B14F-4D97-AF65-F5344CB8AC3E}">
        <p14:creationId xmlns:p14="http://schemas.microsoft.com/office/powerpoint/2010/main" val="2381985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8A38-3B15-45B6-91EC-750406F5EDE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25253D-5765-457C-B1F4-163EEBC3C5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B7B5EB-6C28-4DEE-BE1B-883F1885ED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3584632-2CE3-4FC7-BB9B-621F1F1B22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23F41E-0927-4DF0-A873-34675399B0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3BAA355-3EC9-48D5-A445-7CC06DEE0A08}"/>
              </a:ext>
            </a:extLst>
          </p:cNvPr>
          <p:cNvSpPr>
            <a:spLocks noGrp="1"/>
          </p:cNvSpPr>
          <p:nvPr>
            <p:ph type="dt" sz="half" idx="10"/>
          </p:nvPr>
        </p:nvSpPr>
        <p:spPr/>
        <p:txBody>
          <a:bodyPr/>
          <a:lstStyle/>
          <a:p>
            <a:fld id="{B36F7110-6737-4778-A9DF-E4A8E0787FA6}" type="datetimeFigureOut">
              <a:rPr lang="en-IN" smtClean="0"/>
              <a:t>01-11-2023</a:t>
            </a:fld>
            <a:endParaRPr lang="en-IN"/>
          </a:p>
        </p:txBody>
      </p:sp>
      <p:sp>
        <p:nvSpPr>
          <p:cNvPr id="8" name="Footer Placeholder 7">
            <a:extLst>
              <a:ext uri="{FF2B5EF4-FFF2-40B4-BE49-F238E27FC236}">
                <a16:creationId xmlns:a16="http://schemas.microsoft.com/office/drawing/2014/main" id="{2D0B6550-1935-4237-B6BA-B9E27EC07E5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64E18A4-743A-4169-9B65-C7E33D466256}"/>
              </a:ext>
            </a:extLst>
          </p:cNvPr>
          <p:cNvSpPr>
            <a:spLocks noGrp="1"/>
          </p:cNvSpPr>
          <p:nvPr>
            <p:ph type="sldNum" sz="quarter" idx="12"/>
          </p:nvPr>
        </p:nvSpPr>
        <p:spPr/>
        <p:txBody>
          <a:bodyPr/>
          <a:lstStyle/>
          <a:p>
            <a:fld id="{6339EDBB-9E92-4288-99C4-0DB5BEA65E38}" type="slidenum">
              <a:rPr lang="en-IN" smtClean="0"/>
              <a:t>‹#›</a:t>
            </a:fld>
            <a:endParaRPr lang="en-IN"/>
          </a:p>
        </p:txBody>
      </p:sp>
    </p:spTree>
    <p:extLst>
      <p:ext uri="{BB962C8B-B14F-4D97-AF65-F5344CB8AC3E}">
        <p14:creationId xmlns:p14="http://schemas.microsoft.com/office/powerpoint/2010/main" val="1924876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5F758-CA4F-4332-B4C0-CAB9E3E117B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1A6E70E-AD05-4E5A-8890-2F10F48BC3BC}"/>
              </a:ext>
            </a:extLst>
          </p:cNvPr>
          <p:cNvSpPr>
            <a:spLocks noGrp="1"/>
          </p:cNvSpPr>
          <p:nvPr>
            <p:ph type="dt" sz="half" idx="10"/>
          </p:nvPr>
        </p:nvSpPr>
        <p:spPr/>
        <p:txBody>
          <a:bodyPr/>
          <a:lstStyle/>
          <a:p>
            <a:fld id="{B36F7110-6737-4778-A9DF-E4A8E0787FA6}" type="datetimeFigureOut">
              <a:rPr lang="en-IN" smtClean="0"/>
              <a:t>01-11-2023</a:t>
            </a:fld>
            <a:endParaRPr lang="en-IN"/>
          </a:p>
        </p:txBody>
      </p:sp>
      <p:sp>
        <p:nvSpPr>
          <p:cNvPr id="4" name="Footer Placeholder 3">
            <a:extLst>
              <a:ext uri="{FF2B5EF4-FFF2-40B4-BE49-F238E27FC236}">
                <a16:creationId xmlns:a16="http://schemas.microsoft.com/office/drawing/2014/main" id="{4DF21D38-093F-4DD1-A17B-537FF078D46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9451EC0-306E-45CE-B11A-4DBD736659C4}"/>
              </a:ext>
            </a:extLst>
          </p:cNvPr>
          <p:cNvSpPr>
            <a:spLocks noGrp="1"/>
          </p:cNvSpPr>
          <p:nvPr>
            <p:ph type="sldNum" sz="quarter" idx="12"/>
          </p:nvPr>
        </p:nvSpPr>
        <p:spPr/>
        <p:txBody>
          <a:bodyPr/>
          <a:lstStyle/>
          <a:p>
            <a:fld id="{6339EDBB-9E92-4288-99C4-0DB5BEA65E38}" type="slidenum">
              <a:rPr lang="en-IN" smtClean="0"/>
              <a:t>‹#›</a:t>
            </a:fld>
            <a:endParaRPr lang="en-IN"/>
          </a:p>
        </p:txBody>
      </p:sp>
    </p:spTree>
    <p:extLst>
      <p:ext uri="{BB962C8B-B14F-4D97-AF65-F5344CB8AC3E}">
        <p14:creationId xmlns:p14="http://schemas.microsoft.com/office/powerpoint/2010/main" val="3233586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3A089E-7622-4DC9-8981-FF4E06635C2D}"/>
              </a:ext>
            </a:extLst>
          </p:cNvPr>
          <p:cNvSpPr>
            <a:spLocks noGrp="1"/>
          </p:cNvSpPr>
          <p:nvPr>
            <p:ph type="dt" sz="half" idx="10"/>
          </p:nvPr>
        </p:nvSpPr>
        <p:spPr/>
        <p:txBody>
          <a:bodyPr/>
          <a:lstStyle/>
          <a:p>
            <a:fld id="{B36F7110-6737-4778-A9DF-E4A8E0787FA6}" type="datetimeFigureOut">
              <a:rPr lang="en-IN" smtClean="0"/>
              <a:t>01-11-2023</a:t>
            </a:fld>
            <a:endParaRPr lang="en-IN"/>
          </a:p>
        </p:txBody>
      </p:sp>
      <p:sp>
        <p:nvSpPr>
          <p:cNvPr id="3" name="Footer Placeholder 2">
            <a:extLst>
              <a:ext uri="{FF2B5EF4-FFF2-40B4-BE49-F238E27FC236}">
                <a16:creationId xmlns:a16="http://schemas.microsoft.com/office/drawing/2014/main" id="{3036EEA4-F010-46FF-B0A2-FE899C616DC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DF3A790-22B9-4549-A525-C2BF87BC5AC5}"/>
              </a:ext>
            </a:extLst>
          </p:cNvPr>
          <p:cNvSpPr>
            <a:spLocks noGrp="1"/>
          </p:cNvSpPr>
          <p:nvPr>
            <p:ph type="sldNum" sz="quarter" idx="12"/>
          </p:nvPr>
        </p:nvSpPr>
        <p:spPr/>
        <p:txBody>
          <a:bodyPr/>
          <a:lstStyle/>
          <a:p>
            <a:fld id="{6339EDBB-9E92-4288-99C4-0DB5BEA65E38}" type="slidenum">
              <a:rPr lang="en-IN" smtClean="0"/>
              <a:t>‹#›</a:t>
            </a:fld>
            <a:endParaRPr lang="en-IN"/>
          </a:p>
        </p:txBody>
      </p:sp>
    </p:spTree>
    <p:extLst>
      <p:ext uri="{BB962C8B-B14F-4D97-AF65-F5344CB8AC3E}">
        <p14:creationId xmlns:p14="http://schemas.microsoft.com/office/powerpoint/2010/main" val="588310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CB6CB-F22A-4E85-9FBD-1BA3CE347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B1D95F0-DCEF-450C-9C13-0E4ECD15DC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D9EC347-F8F6-4C67-8CF0-CBEE3A0C9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9A6CA9-A5EF-4189-A723-13859D87C07E}"/>
              </a:ext>
            </a:extLst>
          </p:cNvPr>
          <p:cNvSpPr>
            <a:spLocks noGrp="1"/>
          </p:cNvSpPr>
          <p:nvPr>
            <p:ph type="dt" sz="half" idx="10"/>
          </p:nvPr>
        </p:nvSpPr>
        <p:spPr/>
        <p:txBody>
          <a:bodyPr/>
          <a:lstStyle/>
          <a:p>
            <a:fld id="{B36F7110-6737-4778-A9DF-E4A8E0787FA6}" type="datetimeFigureOut">
              <a:rPr lang="en-IN" smtClean="0"/>
              <a:t>01-11-2023</a:t>
            </a:fld>
            <a:endParaRPr lang="en-IN"/>
          </a:p>
        </p:txBody>
      </p:sp>
      <p:sp>
        <p:nvSpPr>
          <p:cNvPr id="6" name="Footer Placeholder 5">
            <a:extLst>
              <a:ext uri="{FF2B5EF4-FFF2-40B4-BE49-F238E27FC236}">
                <a16:creationId xmlns:a16="http://schemas.microsoft.com/office/drawing/2014/main" id="{51E5FC06-0DA4-485B-A664-80C4327FAC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98ECBB-E795-4406-A24D-E92E8D84A99D}"/>
              </a:ext>
            </a:extLst>
          </p:cNvPr>
          <p:cNvSpPr>
            <a:spLocks noGrp="1"/>
          </p:cNvSpPr>
          <p:nvPr>
            <p:ph type="sldNum" sz="quarter" idx="12"/>
          </p:nvPr>
        </p:nvSpPr>
        <p:spPr/>
        <p:txBody>
          <a:bodyPr/>
          <a:lstStyle/>
          <a:p>
            <a:fld id="{6339EDBB-9E92-4288-99C4-0DB5BEA65E38}" type="slidenum">
              <a:rPr lang="en-IN" smtClean="0"/>
              <a:t>‹#›</a:t>
            </a:fld>
            <a:endParaRPr lang="en-IN"/>
          </a:p>
        </p:txBody>
      </p:sp>
    </p:spTree>
    <p:extLst>
      <p:ext uri="{BB962C8B-B14F-4D97-AF65-F5344CB8AC3E}">
        <p14:creationId xmlns:p14="http://schemas.microsoft.com/office/powerpoint/2010/main" val="1014079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068FF-C043-4BD0-8305-3A327EC684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CAC248-A76D-4757-9D75-C85E8F4D7A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5134907-E352-403E-8EB1-3D32A26999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2E7F63-8ADF-495C-8EF4-942D0B30ECB9}"/>
              </a:ext>
            </a:extLst>
          </p:cNvPr>
          <p:cNvSpPr>
            <a:spLocks noGrp="1"/>
          </p:cNvSpPr>
          <p:nvPr>
            <p:ph type="dt" sz="half" idx="10"/>
          </p:nvPr>
        </p:nvSpPr>
        <p:spPr/>
        <p:txBody>
          <a:bodyPr/>
          <a:lstStyle/>
          <a:p>
            <a:fld id="{B36F7110-6737-4778-A9DF-E4A8E0787FA6}" type="datetimeFigureOut">
              <a:rPr lang="en-IN" smtClean="0"/>
              <a:t>01-11-2023</a:t>
            </a:fld>
            <a:endParaRPr lang="en-IN"/>
          </a:p>
        </p:txBody>
      </p:sp>
      <p:sp>
        <p:nvSpPr>
          <p:cNvPr id="6" name="Footer Placeholder 5">
            <a:extLst>
              <a:ext uri="{FF2B5EF4-FFF2-40B4-BE49-F238E27FC236}">
                <a16:creationId xmlns:a16="http://schemas.microsoft.com/office/drawing/2014/main" id="{8926B070-0555-42FE-980E-92217A0366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D821D4-1C32-4E53-8910-E9CD9DE45648}"/>
              </a:ext>
            </a:extLst>
          </p:cNvPr>
          <p:cNvSpPr>
            <a:spLocks noGrp="1"/>
          </p:cNvSpPr>
          <p:nvPr>
            <p:ph type="sldNum" sz="quarter" idx="12"/>
          </p:nvPr>
        </p:nvSpPr>
        <p:spPr/>
        <p:txBody>
          <a:bodyPr/>
          <a:lstStyle/>
          <a:p>
            <a:fld id="{6339EDBB-9E92-4288-99C4-0DB5BEA65E38}" type="slidenum">
              <a:rPr lang="en-IN" smtClean="0"/>
              <a:t>‹#›</a:t>
            </a:fld>
            <a:endParaRPr lang="en-IN"/>
          </a:p>
        </p:txBody>
      </p:sp>
    </p:spTree>
    <p:extLst>
      <p:ext uri="{BB962C8B-B14F-4D97-AF65-F5344CB8AC3E}">
        <p14:creationId xmlns:p14="http://schemas.microsoft.com/office/powerpoint/2010/main" val="1232392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3EBF70-BD24-4D0C-BD83-3C95ABFCE1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234407-64A9-468E-92EF-339F71B081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621BDF-7ACC-4D4A-9D09-7194D92592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6F7110-6737-4778-A9DF-E4A8E0787FA6}" type="datetimeFigureOut">
              <a:rPr lang="en-IN" smtClean="0"/>
              <a:t>01-11-2023</a:t>
            </a:fld>
            <a:endParaRPr lang="en-IN"/>
          </a:p>
        </p:txBody>
      </p:sp>
      <p:sp>
        <p:nvSpPr>
          <p:cNvPr id="5" name="Footer Placeholder 4">
            <a:extLst>
              <a:ext uri="{FF2B5EF4-FFF2-40B4-BE49-F238E27FC236}">
                <a16:creationId xmlns:a16="http://schemas.microsoft.com/office/drawing/2014/main" id="{9113B869-44AF-4E44-8AFC-E8ECDA9B8D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B2C3A12-5055-4CAD-8583-5F5589E17A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39EDBB-9E92-4288-99C4-0DB5BEA65E38}" type="slidenum">
              <a:rPr lang="en-IN" smtClean="0"/>
              <a:t>‹#›</a:t>
            </a:fld>
            <a:endParaRPr lang="en-IN"/>
          </a:p>
        </p:txBody>
      </p:sp>
    </p:spTree>
    <p:extLst>
      <p:ext uri="{BB962C8B-B14F-4D97-AF65-F5344CB8AC3E}">
        <p14:creationId xmlns:p14="http://schemas.microsoft.com/office/powerpoint/2010/main" val="1673929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hyperlink" Target="https://www.geeksforgeeks.org/backpropagation-in-data-minin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3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geeksforgeeks.org/machine-translation-of-languages-in-artificial-intelligenc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6A6477-6CBE-48A8-9C2B-440D6991A3D6}"/>
              </a:ext>
            </a:extLst>
          </p:cNvPr>
          <p:cNvSpPr>
            <a:spLocks noGrp="1"/>
          </p:cNvSpPr>
          <p:nvPr>
            <p:ph type="title"/>
          </p:nvPr>
        </p:nvSpPr>
        <p:spPr>
          <a:xfrm>
            <a:off x="838200" y="127000"/>
            <a:ext cx="10515600" cy="454025"/>
          </a:xfrm>
        </p:spPr>
        <p:txBody>
          <a:bodyPr>
            <a:normAutofit fontScale="90000"/>
          </a:bodyPr>
          <a:lstStyle/>
          <a:p>
            <a:r>
              <a:rPr lang="en-IN" dirty="0"/>
              <a:t>NLP-Natural Language Processing</a:t>
            </a:r>
          </a:p>
        </p:txBody>
      </p:sp>
      <p:pic>
        <p:nvPicPr>
          <p:cNvPr id="3" name="Content Placeholder 2">
            <a:extLst>
              <a:ext uri="{FF2B5EF4-FFF2-40B4-BE49-F238E27FC236}">
                <a16:creationId xmlns:a16="http://schemas.microsoft.com/office/drawing/2014/main" id="{01CE4B93-40A7-4148-BB7A-1FF838F51F9A}"/>
              </a:ext>
            </a:extLst>
          </p:cNvPr>
          <p:cNvPicPr>
            <a:picLocks noGrp="1" noChangeAspect="1"/>
          </p:cNvPicPr>
          <p:nvPr>
            <p:ph idx="1"/>
          </p:nvPr>
        </p:nvPicPr>
        <p:blipFill>
          <a:blip r:embed="rId2"/>
          <a:stretch>
            <a:fillRect/>
          </a:stretch>
        </p:blipFill>
        <p:spPr>
          <a:xfrm>
            <a:off x="1090612" y="702469"/>
            <a:ext cx="9801225" cy="4352925"/>
          </a:xfrm>
        </p:spPr>
      </p:pic>
    </p:spTree>
    <p:extLst>
      <p:ext uri="{BB962C8B-B14F-4D97-AF65-F5344CB8AC3E}">
        <p14:creationId xmlns:p14="http://schemas.microsoft.com/office/powerpoint/2010/main" val="3423717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5F9D1-5B1B-4CB4-BB5A-2FFCF643DEA3}"/>
              </a:ext>
            </a:extLst>
          </p:cNvPr>
          <p:cNvSpPr>
            <a:spLocks noGrp="1"/>
          </p:cNvSpPr>
          <p:nvPr>
            <p:ph type="title"/>
          </p:nvPr>
        </p:nvSpPr>
        <p:spPr>
          <a:xfrm>
            <a:off x="838200" y="365125"/>
            <a:ext cx="10515600" cy="606425"/>
          </a:xfrm>
        </p:spPr>
        <p:txBody>
          <a:bodyPr>
            <a:normAutofit fontScale="90000"/>
          </a:bodyPr>
          <a:lstStyle/>
          <a:p>
            <a:r>
              <a:rPr lang="en-IN" dirty="0"/>
              <a:t>Deep Learning</a:t>
            </a:r>
          </a:p>
        </p:txBody>
      </p:sp>
      <p:sp>
        <p:nvSpPr>
          <p:cNvPr id="3" name="Content Placeholder 2">
            <a:extLst>
              <a:ext uri="{FF2B5EF4-FFF2-40B4-BE49-F238E27FC236}">
                <a16:creationId xmlns:a16="http://schemas.microsoft.com/office/drawing/2014/main" id="{9527DE67-4BE1-4B18-ABD5-711FA2C27447}"/>
              </a:ext>
            </a:extLst>
          </p:cNvPr>
          <p:cNvSpPr>
            <a:spLocks noGrp="1"/>
          </p:cNvSpPr>
          <p:nvPr>
            <p:ph idx="1"/>
          </p:nvPr>
        </p:nvSpPr>
        <p:spPr>
          <a:xfrm>
            <a:off x="838200" y="1287462"/>
            <a:ext cx="10515600" cy="5205413"/>
          </a:xfrm>
        </p:spPr>
        <p:txBody>
          <a:bodyPr/>
          <a:lstStyle/>
          <a:p>
            <a:pPr marL="0" indent="0" algn="l">
              <a:buNone/>
            </a:pPr>
            <a:r>
              <a:rPr lang="en-US" b="0" i="0" dirty="0">
                <a:solidFill>
                  <a:srgbClr val="2D2F31"/>
                </a:solidFill>
                <a:effectLst/>
                <a:latin typeface="Udemy Sans"/>
              </a:rPr>
              <a:t>Deep Learning is the most exciting and powerful branch of Machine Learning. Deep Learning models can be used for a variety of complex tasks:</a:t>
            </a:r>
          </a:p>
          <a:p>
            <a:pPr algn="l">
              <a:buFont typeface="Arial" panose="020B0604020202020204" pitchFamily="34" charset="0"/>
              <a:buChar char="•"/>
            </a:pPr>
            <a:r>
              <a:rPr lang="en-US" b="0" i="0" dirty="0">
                <a:solidFill>
                  <a:srgbClr val="2D2F31"/>
                </a:solidFill>
                <a:effectLst/>
                <a:latin typeface="Udemy Sans"/>
              </a:rPr>
              <a:t>Artificial Neural Networks for Regression and Classification</a:t>
            </a:r>
          </a:p>
          <a:p>
            <a:pPr algn="l">
              <a:buFont typeface="Arial" panose="020B0604020202020204" pitchFamily="34" charset="0"/>
              <a:buChar char="•"/>
            </a:pPr>
            <a:r>
              <a:rPr lang="en-US" b="0" i="0" dirty="0">
                <a:solidFill>
                  <a:srgbClr val="2D2F31"/>
                </a:solidFill>
                <a:effectLst/>
                <a:latin typeface="Udemy Sans"/>
              </a:rPr>
              <a:t>Convolutional Neural Networks for Computer Vision</a:t>
            </a:r>
          </a:p>
          <a:p>
            <a:pPr algn="l">
              <a:buFont typeface="Arial" panose="020B0604020202020204" pitchFamily="34" charset="0"/>
              <a:buChar char="•"/>
            </a:pPr>
            <a:r>
              <a:rPr lang="en-US" b="0" i="0" dirty="0">
                <a:solidFill>
                  <a:srgbClr val="2D2F31"/>
                </a:solidFill>
                <a:effectLst/>
                <a:latin typeface="Udemy Sans"/>
              </a:rPr>
              <a:t>Recurrent Neural Networks for Time Series Analysis</a:t>
            </a:r>
          </a:p>
          <a:p>
            <a:pPr algn="l">
              <a:buFont typeface="Arial" panose="020B0604020202020204" pitchFamily="34" charset="0"/>
              <a:buChar char="•"/>
            </a:pPr>
            <a:r>
              <a:rPr lang="en-US" b="0" i="0" dirty="0">
                <a:solidFill>
                  <a:srgbClr val="2D2F31"/>
                </a:solidFill>
                <a:effectLst/>
                <a:latin typeface="Udemy Sans"/>
              </a:rPr>
              <a:t>Self Organizing Maps for Feature Extraction</a:t>
            </a:r>
          </a:p>
          <a:p>
            <a:pPr algn="l">
              <a:buFont typeface="Arial" panose="020B0604020202020204" pitchFamily="34" charset="0"/>
              <a:buChar char="•"/>
            </a:pPr>
            <a:r>
              <a:rPr lang="en-US" b="0" i="0" dirty="0">
                <a:solidFill>
                  <a:srgbClr val="2D2F31"/>
                </a:solidFill>
                <a:effectLst/>
                <a:latin typeface="Udemy Sans"/>
              </a:rPr>
              <a:t>Deep Boltzmann Machines for Recommendation Systems</a:t>
            </a:r>
          </a:p>
          <a:p>
            <a:pPr algn="l">
              <a:buFont typeface="Arial" panose="020B0604020202020204" pitchFamily="34" charset="0"/>
              <a:buChar char="•"/>
            </a:pPr>
            <a:r>
              <a:rPr lang="en-US" b="0" i="0" dirty="0">
                <a:solidFill>
                  <a:srgbClr val="2D2F31"/>
                </a:solidFill>
                <a:effectLst/>
                <a:latin typeface="Udemy Sans"/>
              </a:rPr>
              <a:t>Auto Encoders for Recommendation Systems</a:t>
            </a:r>
          </a:p>
          <a:p>
            <a:pPr marL="0" indent="0">
              <a:buNone/>
            </a:pPr>
            <a:endParaRPr lang="en-IN" dirty="0"/>
          </a:p>
        </p:txBody>
      </p:sp>
    </p:spTree>
    <p:extLst>
      <p:ext uri="{BB962C8B-B14F-4D97-AF65-F5344CB8AC3E}">
        <p14:creationId xmlns:p14="http://schemas.microsoft.com/office/powerpoint/2010/main" val="2861923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5F9D1-5B1B-4CB4-BB5A-2FFCF643DEA3}"/>
              </a:ext>
            </a:extLst>
          </p:cNvPr>
          <p:cNvSpPr>
            <a:spLocks noGrp="1"/>
          </p:cNvSpPr>
          <p:nvPr>
            <p:ph type="title"/>
          </p:nvPr>
        </p:nvSpPr>
        <p:spPr>
          <a:xfrm>
            <a:off x="247650" y="1"/>
            <a:ext cx="11106150" cy="495299"/>
          </a:xfrm>
        </p:spPr>
        <p:txBody>
          <a:bodyPr>
            <a:normAutofit fontScale="90000"/>
          </a:bodyPr>
          <a:lstStyle/>
          <a:p>
            <a:r>
              <a:rPr lang="en-IN" dirty="0"/>
              <a:t>Deep Learning</a:t>
            </a:r>
          </a:p>
        </p:txBody>
      </p:sp>
      <p:pic>
        <p:nvPicPr>
          <p:cNvPr id="7" name="Picture 6">
            <a:extLst>
              <a:ext uri="{FF2B5EF4-FFF2-40B4-BE49-F238E27FC236}">
                <a16:creationId xmlns:a16="http://schemas.microsoft.com/office/drawing/2014/main" id="{E39E111F-D1D9-4A16-A5A6-08F7F884B32B}"/>
              </a:ext>
            </a:extLst>
          </p:cNvPr>
          <p:cNvPicPr>
            <a:picLocks noChangeAspect="1"/>
          </p:cNvPicPr>
          <p:nvPr/>
        </p:nvPicPr>
        <p:blipFill>
          <a:blip r:embed="rId2"/>
          <a:stretch>
            <a:fillRect/>
          </a:stretch>
        </p:blipFill>
        <p:spPr>
          <a:xfrm>
            <a:off x="247650" y="421481"/>
            <a:ext cx="6296025" cy="3090863"/>
          </a:xfrm>
          <a:prstGeom prst="rect">
            <a:avLst/>
          </a:prstGeom>
        </p:spPr>
      </p:pic>
      <p:pic>
        <p:nvPicPr>
          <p:cNvPr id="9" name="Picture 8">
            <a:extLst>
              <a:ext uri="{FF2B5EF4-FFF2-40B4-BE49-F238E27FC236}">
                <a16:creationId xmlns:a16="http://schemas.microsoft.com/office/drawing/2014/main" id="{0C5769BA-0BAF-400F-AFBE-293D94581952}"/>
              </a:ext>
            </a:extLst>
          </p:cNvPr>
          <p:cNvPicPr>
            <a:picLocks noChangeAspect="1"/>
          </p:cNvPicPr>
          <p:nvPr/>
        </p:nvPicPr>
        <p:blipFill>
          <a:blip r:embed="rId3"/>
          <a:stretch>
            <a:fillRect/>
          </a:stretch>
        </p:blipFill>
        <p:spPr>
          <a:xfrm>
            <a:off x="6457352" y="535781"/>
            <a:ext cx="5486998" cy="2976563"/>
          </a:xfrm>
          <a:prstGeom prst="rect">
            <a:avLst/>
          </a:prstGeom>
        </p:spPr>
      </p:pic>
      <p:pic>
        <p:nvPicPr>
          <p:cNvPr id="11" name="Picture 10">
            <a:extLst>
              <a:ext uri="{FF2B5EF4-FFF2-40B4-BE49-F238E27FC236}">
                <a16:creationId xmlns:a16="http://schemas.microsoft.com/office/drawing/2014/main" id="{F3C2552E-1C4A-466A-A6C4-784AF11C8A9A}"/>
              </a:ext>
            </a:extLst>
          </p:cNvPr>
          <p:cNvPicPr>
            <a:picLocks noChangeAspect="1"/>
          </p:cNvPicPr>
          <p:nvPr/>
        </p:nvPicPr>
        <p:blipFill>
          <a:blip r:embed="rId4"/>
          <a:stretch>
            <a:fillRect/>
          </a:stretch>
        </p:blipFill>
        <p:spPr>
          <a:xfrm>
            <a:off x="161326" y="3767136"/>
            <a:ext cx="5782273" cy="3090863"/>
          </a:xfrm>
          <a:prstGeom prst="rect">
            <a:avLst/>
          </a:prstGeom>
        </p:spPr>
      </p:pic>
      <p:pic>
        <p:nvPicPr>
          <p:cNvPr id="13" name="Picture 12">
            <a:extLst>
              <a:ext uri="{FF2B5EF4-FFF2-40B4-BE49-F238E27FC236}">
                <a16:creationId xmlns:a16="http://schemas.microsoft.com/office/drawing/2014/main" id="{FE2D44F7-8E73-40FC-9F56-C2CDBEC66A72}"/>
              </a:ext>
            </a:extLst>
          </p:cNvPr>
          <p:cNvPicPr>
            <a:picLocks noChangeAspect="1"/>
          </p:cNvPicPr>
          <p:nvPr/>
        </p:nvPicPr>
        <p:blipFill>
          <a:blip r:embed="rId5"/>
          <a:stretch>
            <a:fillRect/>
          </a:stretch>
        </p:blipFill>
        <p:spPr>
          <a:xfrm>
            <a:off x="6072187" y="3767136"/>
            <a:ext cx="5872163" cy="3015042"/>
          </a:xfrm>
          <a:prstGeom prst="rect">
            <a:avLst/>
          </a:prstGeom>
        </p:spPr>
      </p:pic>
    </p:spTree>
    <p:extLst>
      <p:ext uri="{BB962C8B-B14F-4D97-AF65-F5344CB8AC3E}">
        <p14:creationId xmlns:p14="http://schemas.microsoft.com/office/powerpoint/2010/main" val="1287070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3C24-209C-4799-8EE6-FEC16A24AB6E}"/>
              </a:ext>
            </a:extLst>
          </p:cNvPr>
          <p:cNvSpPr>
            <a:spLocks noGrp="1"/>
          </p:cNvSpPr>
          <p:nvPr>
            <p:ph type="title"/>
          </p:nvPr>
        </p:nvSpPr>
        <p:spPr>
          <a:xfrm>
            <a:off x="266700" y="117476"/>
            <a:ext cx="11087100" cy="387350"/>
          </a:xfrm>
        </p:spPr>
        <p:txBody>
          <a:bodyPr>
            <a:normAutofit fontScale="90000"/>
          </a:bodyPr>
          <a:lstStyle/>
          <a:p>
            <a:r>
              <a:rPr lang="en-IN" dirty="0"/>
              <a:t>Deep learning</a:t>
            </a:r>
          </a:p>
        </p:txBody>
      </p:sp>
      <p:pic>
        <p:nvPicPr>
          <p:cNvPr id="5" name="Picture 4">
            <a:extLst>
              <a:ext uri="{FF2B5EF4-FFF2-40B4-BE49-F238E27FC236}">
                <a16:creationId xmlns:a16="http://schemas.microsoft.com/office/drawing/2014/main" id="{FB29C261-5CF2-447D-9B7B-C0589BCB1F15}"/>
              </a:ext>
            </a:extLst>
          </p:cNvPr>
          <p:cNvPicPr>
            <a:picLocks noChangeAspect="1"/>
          </p:cNvPicPr>
          <p:nvPr/>
        </p:nvPicPr>
        <p:blipFill>
          <a:blip r:embed="rId2"/>
          <a:stretch>
            <a:fillRect/>
          </a:stretch>
        </p:blipFill>
        <p:spPr>
          <a:xfrm>
            <a:off x="266700" y="581025"/>
            <a:ext cx="7277100" cy="2724150"/>
          </a:xfrm>
          <a:prstGeom prst="rect">
            <a:avLst/>
          </a:prstGeom>
        </p:spPr>
      </p:pic>
      <p:sp>
        <p:nvSpPr>
          <p:cNvPr id="6" name="TextBox 5">
            <a:extLst>
              <a:ext uri="{FF2B5EF4-FFF2-40B4-BE49-F238E27FC236}">
                <a16:creationId xmlns:a16="http://schemas.microsoft.com/office/drawing/2014/main" id="{36237734-5FCC-40A0-9B6C-1A623E208A58}"/>
              </a:ext>
            </a:extLst>
          </p:cNvPr>
          <p:cNvSpPr txBox="1"/>
          <p:nvPr/>
        </p:nvSpPr>
        <p:spPr>
          <a:xfrm>
            <a:off x="7867650" y="504826"/>
            <a:ext cx="4200525" cy="5355312"/>
          </a:xfrm>
          <a:prstGeom prst="rect">
            <a:avLst/>
          </a:prstGeom>
          <a:noFill/>
        </p:spPr>
        <p:txBody>
          <a:bodyPr wrap="square" rtlCol="0">
            <a:spAutoFit/>
          </a:bodyPr>
          <a:lstStyle/>
          <a:p>
            <a:r>
              <a:rPr lang="en-IN" sz="1800" dirty="0">
                <a:solidFill>
                  <a:srgbClr val="2D2F31"/>
                </a:solidFill>
                <a:effectLst/>
                <a:ea typeface="Times New Roman" panose="02020603050405020304" pitchFamily="18" charset="0"/>
              </a:rPr>
              <a:t>Here we've got some neurons, so these are</a:t>
            </a:r>
            <a:r>
              <a:rPr lang="en-IN" sz="1800" dirty="0">
                <a:effectLst/>
                <a:ea typeface="Times New Roman" panose="02020603050405020304" pitchFamily="18" charset="0"/>
              </a:rPr>
              <a:t> neurons which are having smeared onto glass and being looked at under a microscope with some </a:t>
            </a:r>
            <a:r>
              <a:rPr lang="en-IN" sz="1800" dirty="0" err="1">
                <a:effectLst/>
                <a:ea typeface="Times New Roman" panose="02020603050405020304" pitchFamily="18" charset="0"/>
              </a:rPr>
              <a:t>coloring</a:t>
            </a:r>
            <a:r>
              <a:rPr lang="en-IN" sz="1800" dirty="0">
                <a:effectLst/>
                <a:ea typeface="Times New Roman" panose="02020603050405020304" pitchFamily="18" charset="0"/>
              </a:rPr>
              <a:t>. And this is, you can see what they look like. So they have a like a body, they have these branches and </a:t>
            </a:r>
            <a:r>
              <a:rPr lang="en-IN" sz="1800" dirty="0">
                <a:solidFill>
                  <a:srgbClr val="2D2F31"/>
                </a:solidFill>
                <a:effectLst/>
                <a:ea typeface="Times New Roman" panose="02020603050405020304" pitchFamily="18" charset="0"/>
              </a:rPr>
              <a:t>they have like tails and so on.</a:t>
            </a:r>
            <a:r>
              <a:rPr lang="en-IN" sz="1800" dirty="0">
                <a:effectLst/>
                <a:ea typeface="Times New Roman" panose="02020603050405020304" pitchFamily="18" charset="0"/>
              </a:rPr>
              <a:t> </a:t>
            </a:r>
            <a:r>
              <a:rPr lang="en-IN" dirty="0">
                <a:ea typeface="Times New Roman" panose="02020603050405020304" pitchFamily="18" charset="0"/>
              </a:rPr>
              <a:t>We</a:t>
            </a:r>
            <a:r>
              <a:rPr lang="en-IN" sz="1800" dirty="0">
                <a:effectLst/>
                <a:ea typeface="Times New Roman" panose="02020603050405020304" pitchFamily="18" charset="0"/>
              </a:rPr>
              <a:t> can see they have like a nucleus inside </a:t>
            </a:r>
            <a:r>
              <a:rPr lang="en-IN" sz="1800" dirty="0">
                <a:solidFill>
                  <a:srgbClr val="2D2F31"/>
                </a:solidFill>
                <a:effectLst/>
                <a:ea typeface="Times New Roman" panose="02020603050405020304" pitchFamily="18" charset="0"/>
              </a:rPr>
              <a:t>in the middle and</a:t>
            </a:r>
            <a:r>
              <a:rPr lang="en-IN" sz="1800" dirty="0">
                <a:effectLst/>
                <a:ea typeface="Times New Roman" panose="02020603050405020304" pitchFamily="18" charset="0"/>
              </a:rPr>
              <a:t> that's basically what a neuron looks like. In the human brain, there's approximately a hundred billion neurons altogether. So these are individual </a:t>
            </a:r>
            <a:r>
              <a:rPr lang="en-IN" sz="1800" dirty="0" err="1">
                <a:effectLst/>
                <a:ea typeface="Times New Roman" panose="02020603050405020304" pitchFamily="18" charset="0"/>
              </a:rPr>
              <a:t>neurons,</a:t>
            </a:r>
            <a:r>
              <a:rPr lang="en-IN" sz="1800" dirty="0" err="1">
                <a:solidFill>
                  <a:srgbClr val="2D2F31"/>
                </a:solidFill>
                <a:effectLst/>
                <a:ea typeface="Times New Roman" panose="02020603050405020304" pitchFamily="18" charset="0"/>
              </a:rPr>
              <a:t>there</a:t>
            </a:r>
            <a:r>
              <a:rPr lang="en-IN" sz="1800" dirty="0">
                <a:solidFill>
                  <a:srgbClr val="2D2F31"/>
                </a:solidFill>
                <a:effectLst/>
                <a:ea typeface="Times New Roman" panose="02020603050405020304" pitchFamily="18" charset="0"/>
              </a:rPr>
              <a:t> are actually modern neurons because they're bigger, they're</a:t>
            </a:r>
            <a:r>
              <a:rPr lang="en-IN" sz="1800" dirty="0">
                <a:effectLst/>
                <a:ea typeface="Times New Roman" panose="02020603050405020304" pitchFamily="18" charset="0"/>
              </a:rPr>
              <a:t> easier to see. But, nevertheless, there's a hundred billion neurons in the human brain and each neuron is connected to as many as a thousand of its </a:t>
            </a:r>
            <a:r>
              <a:rPr lang="en-IN" sz="1800" dirty="0" err="1">
                <a:effectLst/>
                <a:ea typeface="Times New Roman" panose="02020603050405020304" pitchFamily="18" charset="0"/>
              </a:rPr>
              <a:t>neighbors</a:t>
            </a:r>
            <a:r>
              <a:rPr lang="en-IN" sz="1800" dirty="0">
                <a:effectLst/>
                <a:ea typeface="Times New Roman" panose="02020603050405020304" pitchFamily="18" charset="0"/>
              </a:rPr>
              <a:t>.</a:t>
            </a:r>
          </a:p>
        </p:txBody>
      </p:sp>
      <p:pic>
        <p:nvPicPr>
          <p:cNvPr id="8" name="Picture 7">
            <a:extLst>
              <a:ext uri="{FF2B5EF4-FFF2-40B4-BE49-F238E27FC236}">
                <a16:creationId xmlns:a16="http://schemas.microsoft.com/office/drawing/2014/main" id="{0C78E022-AEF0-4947-A6B8-CE2A52E42F79}"/>
              </a:ext>
            </a:extLst>
          </p:cNvPr>
          <p:cNvPicPr>
            <a:picLocks noChangeAspect="1"/>
          </p:cNvPicPr>
          <p:nvPr/>
        </p:nvPicPr>
        <p:blipFill>
          <a:blip r:embed="rId3"/>
          <a:stretch>
            <a:fillRect/>
          </a:stretch>
        </p:blipFill>
        <p:spPr>
          <a:xfrm>
            <a:off x="376237" y="3381374"/>
            <a:ext cx="7167563" cy="3414713"/>
          </a:xfrm>
          <a:prstGeom prst="rect">
            <a:avLst/>
          </a:prstGeom>
        </p:spPr>
      </p:pic>
    </p:spTree>
    <p:extLst>
      <p:ext uri="{BB962C8B-B14F-4D97-AF65-F5344CB8AC3E}">
        <p14:creationId xmlns:p14="http://schemas.microsoft.com/office/powerpoint/2010/main" val="200884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3C24-209C-4799-8EE6-FEC16A24AB6E}"/>
              </a:ext>
            </a:extLst>
          </p:cNvPr>
          <p:cNvSpPr>
            <a:spLocks noGrp="1"/>
          </p:cNvSpPr>
          <p:nvPr>
            <p:ph type="title"/>
          </p:nvPr>
        </p:nvSpPr>
        <p:spPr>
          <a:xfrm>
            <a:off x="266700" y="117475"/>
            <a:ext cx="1990725" cy="1454149"/>
          </a:xfrm>
        </p:spPr>
        <p:txBody>
          <a:bodyPr>
            <a:normAutofit fontScale="90000"/>
          </a:bodyPr>
          <a:lstStyle/>
          <a:p>
            <a:r>
              <a:rPr lang="en-IN" dirty="0"/>
              <a:t>Deep learning</a:t>
            </a:r>
          </a:p>
        </p:txBody>
      </p:sp>
      <p:pic>
        <p:nvPicPr>
          <p:cNvPr id="4" name="Picture 3">
            <a:extLst>
              <a:ext uri="{FF2B5EF4-FFF2-40B4-BE49-F238E27FC236}">
                <a16:creationId xmlns:a16="http://schemas.microsoft.com/office/drawing/2014/main" id="{E78AE0A7-D7A8-4F21-83F7-E9C3CAA20AB1}"/>
              </a:ext>
            </a:extLst>
          </p:cNvPr>
          <p:cNvPicPr>
            <a:picLocks noChangeAspect="1"/>
          </p:cNvPicPr>
          <p:nvPr/>
        </p:nvPicPr>
        <p:blipFill>
          <a:blip r:embed="rId2"/>
          <a:stretch>
            <a:fillRect/>
          </a:stretch>
        </p:blipFill>
        <p:spPr>
          <a:xfrm>
            <a:off x="2658148" y="117475"/>
            <a:ext cx="5161204" cy="2847975"/>
          </a:xfrm>
          <a:prstGeom prst="rect">
            <a:avLst/>
          </a:prstGeom>
        </p:spPr>
      </p:pic>
      <p:pic>
        <p:nvPicPr>
          <p:cNvPr id="9" name="Picture 8">
            <a:extLst>
              <a:ext uri="{FF2B5EF4-FFF2-40B4-BE49-F238E27FC236}">
                <a16:creationId xmlns:a16="http://schemas.microsoft.com/office/drawing/2014/main" id="{1FF1DFFC-7CC8-46BF-A7F7-94F4F64721D3}"/>
              </a:ext>
            </a:extLst>
          </p:cNvPr>
          <p:cNvPicPr>
            <a:picLocks noChangeAspect="1"/>
          </p:cNvPicPr>
          <p:nvPr/>
        </p:nvPicPr>
        <p:blipFill>
          <a:blip r:embed="rId3"/>
          <a:stretch>
            <a:fillRect/>
          </a:stretch>
        </p:blipFill>
        <p:spPr>
          <a:xfrm>
            <a:off x="1285875" y="3076576"/>
            <a:ext cx="10096500" cy="3663948"/>
          </a:xfrm>
          <a:prstGeom prst="rect">
            <a:avLst/>
          </a:prstGeom>
        </p:spPr>
      </p:pic>
      <p:pic>
        <p:nvPicPr>
          <p:cNvPr id="11" name="Picture 10">
            <a:extLst>
              <a:ext uri="{FF2B5EF4-FFF2-40B4-BE49-F238E27FC236}">
                <a16:creationId xmlns:a16="http://schemas.microsoft.com/office/drawing/2014/main" id="{E0AEC2BA-E88E-4766-A3C8-0D0B59BD8393}"/>
              </a:ext>
            </a:extLst>
          </p:cNvPr>
          <p:cNvPicPr>
            <a:picLocks noChangeAspect="1"/>
          </p:cNvPicPr>
          <p:nvPr/>
        </p:nvPicPr>
        <p:blipFill>
          <a:blip r:embed="rId4"/>
          <a:stretch>
            <a:fillRect/>
          </a:stretch>
        </p:blipFill>
        <p:spPr>
          <a:xfrm>
            <a:off x="8582025" y="117476"/>
            <a:ext cx="3343275" cy="2959100"/>
          </a:xfrm>
          <a:prstGeom prst="rect">
            <a:avLst/>
          </a:prstGeom>
        </p:spPr>
      </p:pic>
    </p:spTree>
    <p:extLst>
      <p:ext uri="{BB962C8B-B14F-4D97-AF65-F5344CB8AC3E}">
        <p14:creationId xmlns:p14="http://schemas.microsoft.com/office/powerpoint/2010/main" val="2022143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3C24-209C-4799-8EE6-FEC16A24AB6E}"/>
              </a:ext>
            </a:extLst>
          </p:cNvPr>
          <p:cNvSpPr>
            <a:spLocks noGrp="1"/>
          </p:cNvSpPr>
          <p:nvPr>
            <p:ph type="title"/>
          </p:nvPr>
        </p:nvSpPr>
        <p:spPr>
          <a:xfrm>
            <a:off x="266700" y="117476"/>
            <a:ext cx="11087100" cy="387350"/>
          </a:xfrm>
        </p:spPr>
        <p:txBody>
          <a:bodyPr>
            <a:normAutofit fontScale="90000"/>
          </a:bodyPr>
          <a:lstStyle/>
          <a:p>
            <a:r>
              <a:rPr lang="en-IN" dirty="0"/>
              <a:t>Deep learning- Neuron</a:t>
            </a:r>
          </a:p>
        </p:txBody>
      </p:sp>
      <p:pic>
        <p:nvPicPr>
          <p:cNvPr id="5" name="Picture 4">
            <a:extLst>
              <a:ext uri="{FF2B5EF4-FFF2-40B4-BE49-F238E27FC236}">
                <a16:creationId xmlns:a16="http://schemas.microsoft.com/office/drawing/2014/main" id="{29CCC588-6424-405B-8337-9417A4F7FE4F}"/>
              </a:ext>
            </a:extLst>
          </p:cNvPr>
          <p:cNvPicPr>
            <a:picLocks noChangeAspect="1"/>
          </p:cNvPicPr>
          <p:nvPr/>
        </p:nvPicPr>
        <p:blipFill>
          <a:blip r:embed="rId2"/>
          <a:stretch>
            <a:fillRect/>
          </a:stretch>
        </p:blipFill>
        <p:spPr>
          <a:xfrm>
            <a:off x="392669" y="1476375"/>
            <a:ext cx="5703331" cy="2800350"/>
          </a:xfrm>
          <a:prstGeom prst="rect">
            <a:avLst/>
          </a:prstGeom>
        </p:spPr>
      </p:pic>
      <p:pic>
        <p:nvPicPr>
          <p:cNvPr id="7" name="Picture 6">
            <a:extLst>
              <a:ext uri="{FF2B5EF4-FFF2-40B4-BE49-F238E27FC236}">
                <a16:creationId xmlns:a16="http://schemas.microsoft.com/office/drawing/2014/main" id="{4A9BF3B7-AA82-40DC-A262-022C35D48E24}"/>
              </a:ext>
            </a:extLst>
          </p:cNvPr>
          <p:cNvPicPr>
            <a:picLocks noChangeAspect="1"/>
          </p:cNvPicPr>
          <p:nvPr/>
        </p:nvPicPr>
        <p:blipFill>
          <a:blip r:embed="rId3"/>
          <a:stretch>
            <a:fillRect/>
          </a:stretch>
        </p:blipFill>
        <p:spPr>
          <a:xfrm>
            <a:off x="6696075" y="590549"/>
            <a:ext cx="4838700" cy="6014959"/>
          </a:xfrm>
          <a:prstGeom prst="rect">
            <a:avLst/>
          </a:prstGeom>
        </p:spPr>
      </p:pic>
    </p:spTree>
    <p:extLst>
      <p:ext uri="{BB962C8B-B14F-4D97-AF65-F5344CB8AC3E}">
        <p14:creationId xmlns:p14="http://schemas.microsoft.com/office/powerpoint/2010/main" val="998819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3C24-209C-4799-8EE6-FEC16A24AB6E}"/>
              </a:ext>
            </a:extLst>
          </p:cNvPr>
          <p:cNvSpPr>
            <a:spLocks noGrp="1"/>
          </p:cNvSpPr>
          <p:nvPr>
            <p:ph type="title"/>
          </p:nvPr>
        </p:nvSpPr>
        <p:spPr>
          <a:xfrm>
            <a:off x="266700" y="117476"/>
            <a:ext cx="11087100" cy="387350"/>
          </a:xfrm>
        </p:spPr>
        <p:txBody>
          <a:bodyPr>
            <a:normAutofit fontScale="90000"/>
          </a:bodyPr>
          <a:lstStyle/>
          <a:p>
            <a:r>
              <a:rPr lang="en-IN" dirty="0"/>
              <a:t>Deep learning- Neuron</a:t>
            </a:r>
          </a:p>
        </p:txBody>
      </p:sp>
      <p:pic>
        <p:nvPicPr>
          <p:cNvPr id="4" name="Picture 3">
            <a:extLst>
              <a:ext uri="{FF2B5EF4-FFF2-40B4-BE49-F238E27FC236}">
                <a16:creationId xmlns:a16="http://schemas.microsoft.com/office/drawing/2014/main" id="{423A9E29-66F5-4A1D-92AB-8DD3EF0BDD8E}"/>
              </a:ext>
            </a:extLst>
          </p:cNvPr>
          <p:cNvPicPr>
            <a:picLocks noChangeAspect="1"/>
          </p:cNvPicPr>
          <p:nvPr/>
        </p:nvPicPr>
        <p:blipFill>
          <a:blip r:embed="rId2"/>
          <a:stretch>
            <a:fillRect/>
          </a:stretch>
        </p:blipFill>
        <p:spPr>
          <a:xfrm>
            <a:off x="704850" y="1031875"/>
            <a:ext cx="5737195" cy="2397125"/>
          </a:xfrm>
          <a:prstGeom prst="rect">
            <a:avLst/>
          </a:prstGeom>
        </p:spPr>
      </p:pic>
      <p:pic>
        <p:nvPicPr>
          <p:cNvPr id="8" name="Picture 7">
            <a:extLst>
              <a:ext uri="{FF2B5EF4-FFF2-40B4-BE49-F238E27FC236}">
                <a16:creationId xmlns:a16="http://schemas.microsoft.com/office/drawing/2014/main" id="{EFC1D4B1-A1A6-4CE1-ACF4-A1DF6BDE461D}"/>
              </a:ext>
            </a:extLst>
          </p:cNvPr>
          <p:cNvPicPr>
            <a:picLocks noChangeAspect="1"/>
          </p:cNvPicPr>
          <p:nvPr/>
        </p:nvPicPr>
        <p:blipFill>
          <a:blip r:embed="rId3"/>
          <a:stretch>
            <a:fillRect/>
          </a:stretch>
        </p:blipFill>
        <p:spPr>
          <a:xfrm>
            <a:off x="6508720" y="900113"/>
            <a:ext cx="5378480" cy="2528888"/>
          </a:xfrm>
          <a:prstGeom prst="rect">
            <a:avLst/>
          </a:prstGeom>
        </p:spPr>
      </p:pic>
      <p:pic>
        <p:nvPicPr>
          <p:cNvPr id="10" name="Picture 9">
            <a:extLst>
              <a:ext uri="{FF2B5EF4-FFF2-40B4-BE49-F238E27FC236}">
                <a16:creationId xmlns:a16="http://schemas.microsoft.com/office/drawing/2014/main" id="{3A9F02A4-918C-43CF-A269-51C4BEEC95F6}"/>
              </a:ext>
            </a:extLst>
          </p:cNvPr>
          <p:cNvPicPr>
            <a:picLocks noChangeAspect="1"/>
          </p:cNvPicPr>
          <p:nvPr/>
        </p:nvPicPr>
        <p:blipFill>
          <a:blip r:embed="rId4"/>
          <a:stretch>
            <a:fillRect/>
          </a:stretch>
        </p:blipFill>
        <p:spPr>
          <a:xfrm>
            <a:off x="538162" y="3956049"/>
            <a:ext cx="5903883" cy="2528888"/>
          </a:xfrm>
          <a:prstGeom prst="rect">
            <a:avLst/>
          </a:prstGeom>
        </p:spPr>
      </p:pic>
      <p:pic>
        <p:nvPicPr>
          <p:cNvPr id="12" name="Picture 11">
            <a:extLst>
              <a:ext uri="{FF2B5EF4-FFF2-40B4-BE49-F238E27FC236}">
                <a16:creationId xmlns:a16="http://schemas.microsoft.com/office/drawing/2014/main" id="{F508FFFF-320C-4D94-9052-CAFB5557C3C7}"/>
              </a:ext>
            </a:extLst>
          </p:cNvPr>
          <p:cNvPicPr>
            <a:picLocks noChangeAspect="1"/>
          </p:cNvPicPr>
          <p:nvPr/>
        </p:nvPicPr>
        <p:blipFill>
          <a:blip r:embed="rId5"/>
          <a:stretch>
            <a:fillRect/>
          </a:stretch>
        </p:blipFill>
        <p:spPr>
          <a:xfrm>
            <a:off x="6710362" y="4067649"/>
            <a:ext cx="5287241" cy="2776537"/>
          </a:xfrm>
          <a:prstGeom prst="rect">
            <a:avLst/>
          </a:prstGeom>
        </p:spPr>
      </p:pic>
      <p:sp>
        <p:nvSpPr>
          <p:cNvPr id="13" name="TextBox 12">
            <a:extLst>
              <a:ext uri="{FF2B5EF4-FFF2-40B4-BE49-F238E27FC236}">
                <a16:creationId xmlns:a16="http://schemas.microsoft.com/office/drawing/2014/main" id="{06A905F9-CE64-424D-B7B0-982B175FD41F}"/>
              </a:ext>
            </a:extLst>
          </p:cNvPr>
          <p:cNvSpPr txBox="1"/>
          <p:nvPr/>
        </p:nvSpPr>
        <p:spPr>
          <a:xfrm>
            <a:off x="6260408" y="3489840"/>
            <a:ext cx="5737195" cy="369332"/>
          </a:xfrm>
          <a:prstGeom prst="rect">
            <a:avLst/>
          </a:prstGeom>
          <a:noFill/>
        </p:spPr>
        <p:txBody>
          <a:bodyPr wrap="square" rtlCol="0">
            <a:spAutoFit/>
          </a:bodyPr>
          <a:lstStyle/>
          <a:p>
            <a:r>
              <a:rPr lang="en-IN" dirty="0"/>
              <a:t>For Categorical target, we will have multiple Output values</a:t>
            </a:r>
          </a:p>
        </p:txBody>
      </p:sp>
    </p:spTree>
    <p:extLst>
      <p:ext uri="{BB962C8B-B14F-4D97-AF65-F5344CB8AC3E}">
        <p14:creationId xmlns:p14="http://schemas.microsoft.com/office/powerpoint/2010/main" val="920386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3C24-209C-4799-8EE6-FEC16A24AB6E}"/>
              </a:ext>
            </a:extLst>
          </p:cNvPr>
          <p:cNvSpPr>
            <a:spLocks noGrp="1"/>
          </p:cNvSpPr>
          <p:nvPr>
            <p:ph type="title"/>
          </p:nvPr>
        </p:nvSpPr>
        <p:spPr>
          <a:xfrm>
            <a:off x="266700" y="117476"/>
            <a:ext cx="11087100" cy="387350"/>
          </a:xfrm>
        </p:spPr>
        <p:txBody>
          <a:bodyPr>
            <a:normAutofit fontScale="90000"/>
          </a:bodyPr>
          <a:lstStyle/>
          <a:p>
            <a:r>
              <a:rPr lang="en-IN" dirty="0"/>
              <a:t>Deep learning- Neuron</a:t>
            </a:r>
          </a:p>
        </p:txBody>
      </p:sp>
      <p:pic>
        <p:nvPicPr>
          <p:cNvPr id="5" name="Picture 4">
            <a:extLst>
              <a:ext uri="{FF2B5EF4-FFF2-40B4-BE49-F238E27FC236}">
                <a16:creationId xmlns:a16="http://schemas.microsoft.com/office/drawing/2014/main" id="{11C81E29-3980-4D94-9E00-575FC3344B4F}"/>
              </a:ext>
            </a:extLst>
          </p:cNvPr>
          <p:cNvPicPr>
            <a:picLocks noChangeAspect="1"/>
          </p:cNvPicPr>
          <p:nvPr/>
        </p:nvPicPr>
        <p:blipFill>
          <a:blip r:embed="rId2"/>
          <a:stretch>
            <a:fillRect/>
          </a:stretch>
        </p:blipFill>
        <p:spPr>
          <a:xfrm>
            <a:off x="436980" y="769938"/>
            <a:ext cx="5659020" cy="2476500"/>
          </a:xfrm>
          <a:prstGeom prst="rect">
            <a:avLst/>
          </a:prstGeom>
        </p:spPr>
      </p:pic>
      <p:pic>
        <p:nvPicPr>
          <p:cNvPr id="7" name="Picture 6">
            <a:extLst>
              <a:ext uri="{FF2B5EF4-FFF2-40B4-BE49-F238E27FC236}">
                <a16:creationId xmlns:a16="http://schemas.microsoft.com/office/drawing/2014/main" id="{2E801E32-B0EC-4AAC-B496-C9432F2B6979}"/>
              </a:ext>
            </a:extLst>
          </p:cNvPr>
          <p:cNvPicPr>
            <a:picLocks noChangeAspect="1"/>
          </p:cNvPicPr>
          <p:nvPr/>
        </p:nvPicPr>
        <p:blipFill>
          <a:blip r:embed="rId3"/>
          <a:stretch>
            <a:fillRect/>
          </a:stretch>
        </p:blipFill>
        <p:spPr>
          <a:xfrm>
            <a:off x="6405562" y="740034"/>
            <a:ext cx="5786438" cy="2336281"/>
          </a:xfrm>
          <a:prstGeom prst="rect">
            <a:avLst/>
          </a:prstGeom>
        </p:spPr>
      </p:pic>
      <p:pic>
        <p:nvPicPr>
          <p:cNvPr id="15" name="Picture 14">
            <a:extLst>
              <a:ext uri="{FF2B5EF4-FFF2-40B4-BE49-F238E27FC236}">
                <a16:creationId xmlns:a16="http://schemas.microsoft.com/office/drawing/2014/main" id="{AFFD134B-F9BA-4B4D-8FAA-F70F3CF39783}"/>
              </a:ext>
            </a:extLst>
          </p:cNvPr>
          <p:cNvPicPr>
            <a:picLocks noChangeAspect="1"/>
          </p:cNvPicPr>
          <p:nvPr/>
        </p:nvPicPr>
        <p:blipFill>
          <a:blip r:embed="rId4"/>
          <a:stretch>
            <a:fillRect/>
          </a:stretch>
        </p:blipFill>
        <p:spPr>
          <a:xfrm>
            <a:off x="436981" y="3781683"/>
            <a:ext cx="5487570" cy="2729101"/>
          </a:xfrm>
          <a:prstGeom prst="rect">
            <a:avLst/>
          </a:prstGeom>
        </p:spPr>
      </p:pic>
      <p:sp>
        <p:nvSpPr>
          <p:cNvPr id="16" name="TextBox 15">
            <a:extLst>
              <a:ext uri="{FF2B5EF4-FFF2-40B4-BE49-F238E27FC236}">
                <a16:creationId xmlns:a16="http://schemas.microsoft.com/office/drawing/2014/main" id="{16D19F75-3548-4247-AA1B-80B4BC0530F8}"/>
              </a:ext>
            </a:extLst>
          </p:cNvPr>
          <p:cNvSpPr txBox="1"/>
          <p:nvPr/>
        </p:nvSpPr>
        <p:spPr>
          <a:xfrm>
            <a:off x="6019800" y="3246438"/>
            <a:ext cx="6010275" cy="3970318"/>
          </a:xfrm>
          <a:prstGeom prst="rect">
            <a:avLst/>
          </a:prstGeom>
          <a:noFill/>
        </p:spPr>
        <p:txBody>
          <a:bodyPr wrap="square" rtlCol="0">
            <a:spAutoFit/>
          </a:bodyPr>
          <a:lstStyle/>
          <a:p>
            <a:pPr marL="285750" indent="-285750">
              <a:buFont typeface="Arial" panose="020B0604020202020204" pitchFamily="34" charset="0"/>
              <a:buChar char="•"/>
            </a:pPr>
            <a:r>
              <a:rPr lang="en-IN" sz="1800" dirty="0">
                <a:solidFill>
                  <a:srgbClr val="2D2F31"/>
                </a:solidFill>
                <a:effectLst/>
                <a:ea typeface="Times New Roman" panose="02020603050405020304" pitchFamily="18" charset="0"/>
              </a:rPr>
              <a:t>Weights are how</a:t>
            </a:r>
            <a:r>
              <a:rPr lang="en-IN" sz="1800" dirty="0">
                <a:effectLst/>
                <a:ea typeface="Times New Roman" panose="02020603050405020304" pitchFamily="18" charset="0"/>
              </a:rPr>
              <a:t> neural networks learn by adjusting the weights. The neural network decides in every single case what signal is important, what signal is not important </a:t>
            </a:r>
            <a:r>
              <a:rPr lang="en-IN" sz="1800" dirty="0">
                <a:solidFill>
                  <a:srgbClr val="2D2F31"/>
                </a:solidFill>
                <a:effectLst/>
                <a:ea typeface="Times New Roman" panose="02020603050405020304" pitchFamily="18" charset="0"/>
              </a:rPr>
              <a:t>to a certain neuron.</a:t>
            </a:r>
            <a:r>
              <a:rPr lang="en-IN" sz="1800" dirty="0">
                <a:effectLst/>
                <a:ea typeface="Times New Roman" panose="02020603050405020304" pitchFamily="18" charset="0"/>
              </a:rPr>
              <a:t> What signal gets passed along and what signal doesn't get passed along, or to what strength, to what extent signals get passed along. So weights are crucial. </a:t>
            </a:r>
          </a:p>
          <a:p>
            <a:pPr marL="285750" indent="-285750">
              <a:buFont typeface="Arial" panose="020B0604020202020204" pitchFamily="34" charset="0"/>
              <a:buChar char="•"/>
            </a:pPr>
            <a:r>
              <a:rPr lang="en-IN" sz="1800" dirty="0">
                <a:solidFill>
                  <a:srgbClr val="2D2F31"/>
                </a:solidFill>
                <a:effectLst/>
                <a:ea typeface="Times New Roman" panose="02020603050405020304" pitchFamily="18" charset="0"/>
              </a:rPr>
              <a:t>Signals go into the neuron and the weighted sum of all of the input values</a:t>
            </a:r>
            <a:r>
              <a:rPr lang="en-IN" sz="1800" dirty="0">
                <a:effectLst/>
                <a:ea typeface="Times New Roman" panose="02020603050405020304" pitchFamily="18" charset="0"/>
              </a:rPr>
              <a:t> gets added in the first step and then it applies an activation function to this neuron or to this whole layer on top of this weighted sum and then from that, the neuron understands if it will either pass on a signal or it won't pass the signal on.</a:t>
            </a:r>
          </a:p>
          <a:p>
            <a:endParaRPr lang="en-IN" dirty="0"/>
          </a:p>
        </p:txBody>
      </p:sp>
    </p:spTree>
    <p:extLst>
      <p:ext uri="{BB962C8B-B14F-4D97-AF65-F5344CB8AC3E}">
        <p14:creationId xmlns:p14="http://schemas.microsoft.com/office/powerpoint/2010/main" val="1371334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3C24-209C-4799-8EE6-FEC16A24AB6E}"/>
              </a:ext>
            </a:extLst>
          </p:cNvPr>
          <p:cNvSpPr>
            <a:spLocks noGrp="1"/>
          </p:cNvSpPr>
          <p:nvPr>
            <p:ph type="title"/>
          </p:nvPr>
        </p:nvSpPr>
        <p:spPr>
          <a:xfrm>
            <a:off x="266700" y="117476"/>
            <a:ext cx="11087100" cy="387350"/>
          </a:xfrm>
        </p:spPr>
        <p:txBody>
          <a:bodyPr>
            <a:normAutofit fontScale="90000"/>
          </a:bodyPr>
          <a:lstStyle/>
          <a:p>
            <a:r>
              <a:rPr lang="en-IN" dirty="0"/>
              <a:t>Deep learning- The Activation Function</a:t>
            </a:r>
          </a:p>
        </p:txBody>
      </p:sp>
      <p:sp>
        <p:nvSpPr>
          <p:cNvPr id="8" name="TextBox 7">
            <a:extLst>
              <a:ext uri="{FF2B5EF4-FFF2-40B4-BE49-F238E27FC236}">
                <a16:creationId xmlns:a16="http://schemas.microsoft.com/office/drawing/2014/main" id="{E9CD68F8-1933-4EB0-B0FD-2EF4D609B3C6}"/>
              </a:ext>
            </a:extLst>
          </p:cNvPr>
          <p:cNvSpPr txBox="1"/>
          <p:nvPr/>
        </p:nvSpPr>
        <p:spPr>
          <a:xfrm>
            <a:off x="333375" y="611951"/>
            <a:ext cx="11620500" cy="2031325"/>
          </a:xfrm>
          <a:prstGeom prst="rect">
            <a:avLst/>
          </a:prstGeom>
          <a:noFill/>
        </p:spPr>
        <p:txBody>
          <a:bodyPr wrap="square">
            <a:spAutoFit/>
          </a:bodyPr>
          <a:lstStyle/>
          <a:p>
            <a:pPr algn="l" fontAlgn="base"/>
            <a:r>
              <a:rPr lang="en-US" b="1" i="0" dirty="0">
                <a:solidFill>
                  <a:srgbClr val="273239"/>
                </a:solidFill>
                <a:effectLst/>
                <a:latin typeface="Nunito" pitchFamily="2" charset="0"/>
              </a:rPr>
              <a:t>Elements of a Neural Network </a:t>
            </a:r>
          </a:p>
          <a:p>
            <a:pPr algn="l" fontAlgn="base"/>
            <a:r>
              <a:rPr lang="en-US" b="1" i="0" dirty="0">
                <a:solidFill>
                  <a:srgbClr val="273239"/>
                </a:solidFill>
                <a:effectLst/>
                <a:latin typeface="Nunito" pitchFamily="2" charset="0"/>
              </a:rPr>
              <a:t>Input Layer:</a:t>
            </a:r>
            <a:r>
              <a:rPr lang="en-US" b="1" i="1" dirty="0">
                <a:solidFill>
                  <a:srgbClr val="273239"/>
                </a:solidFill>
                <a:effectLst/>
                <a:latin typeface="Nunito" pitchFamily="2" charset="0"/>
              </a:rPr>
              <a:t> </a:t>
            </a:r>
            <a:r>
              <a:rPr lang="en-US" b="0" i="0" dirty="0">
                <a:solidFill>
                  <a:srgbClr val="273239"/>
                </a:solidFill>
                <a:effectLst/>
                <a:latin typeface="Nunito" pitchFamily="2" charset="0"/>
              </a:rPr>
              <a:t>This layer accepts input features. It provides information from the outside world to the network, no computation is performed at this layer, nodes here just pass on the information(features) to the hidden layer. </a:t>
            </a:r>
          </a:p>
          <a:p>
            <a:pPr algn="l" fontAlgn="base"/>
            <a:r>
              <a:rPr lang="en-US" b="1" i="0" dirty="0">
                <a:solidFill>
                  <a:srgbClr val="273239"/>
                </a:solidFill>
                <a:effectLst/>
                <a:latin typeface="Nunito" pitchFamily="2" charset="0"/>
              </a:rPr>
              <a:t>Hidden Layer</a:t>
            </a:r>
            <a:r>
              <a:rPr lang="en-US" b="1" i="1" dirty="0">
                <a:solidFill>
                  <a:srgbClr val="273239"/>
                </a:solidFill>
                <a:effectLst/>
                <a:latin typeface="Nunito" pitchFamily="2" charset="0"/>
              </a:rPr>
              <a:t>: </a:t>
            </a:r>
            <a:r>
              <a:rPr lang="en-US" b="0" i="0" dirty="0">
                <a:solidFill>
                  <a:srgbClr val="273239"/>
                </a:solidFill>
                <a:effectLst/>
                <a:latin typeface="Nunito" pitchFamily="2" charset="0"/>
              </a:rPr>
              <a:t>Nodes of this layer are not exposed to the outer world, they are part of the abstraction provided by any neural network. The hidden layer performs all sorts of computation on the features entered through the input layer and transfers the result to the output layer. </a:t>
            </a:r>
          </a:p>
          <a:p>
            <a:pPr algn="l" fontAlgn="base"/>
            <a:r>
              <a:rPr lang="en-US" b="1" i="0" dirty="0">
                <a:solidFill>
                  <a:srgbClr val="273239"/>
                </a:solidFill>
                <a:effectLst/>
                <a:latin typeface="Nunito" pitchFamily="2" charset="0"/>
              </a:rPr>
              <a:t>Output Layer:</a:t>
            </a:r>
            <a:r>
              <a:rPr lang="en-US" b="1" i="1" dirty="0">
                <a:solidFill>
                  <a:srgbClr val="273239"/>
                </a:solidFill>
                <a:effectLst/>
                <a:latin typeface="Nunito" pitchFamily="2" charset="0"/>
              </a:rPr>
              <a:t> </a:t>
            </a:r>
            <a:r>
              <a:rPr lang="en-US" b="0" i="0" dirty="0">
                <a:solidFill>
                  <a:srgbClr val="273239"/>
                </a:solidFill>
                <a:effectLst/>
                <a:latin typeface="Nunito" pitchFamily="2" charset="0"/>
              </a:rPr>
              <a:t>This layer bring up the information learned by the network to the outer world. </a:t>
            </a:r>
          </a:p>
        </p:txBody>
      </p:sp>
      <p:sp>
        <p:nvSpPr>
          <p:cNvPr id="10" name="TextBox 9">
            <a:extLst>
              <a:ext uri="{FF2B5EF4-FFF2-40B4-BE49-F238E27FC236}">
                <a16:creationId xmlns:a16="http://schemas.microsoft.com/office/drawing/2014/main" id="{CBDA4A0B-F0A8-4B82-87C2-63879872A435}"/>
              </a:ext>
            </a:extLst>
          </p:cNvPr>
          <p:cNvSpPr txBox="1"/>
          <p:nvPr/>
        </p:nvSpPr>
        <p:spPr>
          <a:xfrm>
            <a:off x="233363" y="2750401"/>
            <a:ext cx="11820524" cy="3693319"/>
          </a:xfrm>
          <a:prstGeom prst="rect">
            <a:avLst/>
          </a:prstGeom>
          <a:noFill/>
        </p:spPr>
        <p:txBody>
          <a:bodyPr wrap="square">
            <a:spAutoFit/>
          </a:bodyPr>
          <a:lstStyle/>
          <a:p>
            <a:pPr algn="l" fontAlgn="base"/>
            <a:r>
              <a:rPr lang="en-US" b="1" i="0" dirty="0">
                <a:solidFill>
                  <a:srgbClr val="273239"/>
                </a:solidFill>
                <a:effectLst/>
                <a:latin typeface="Nunito" pitchFamily="2" charset="0"/>
              </a:rPr>
              <a:t>What is an activation function and why use them? </a:t>
            </a:r>
          </a:p>
          <a:p>
            <a:pPr algn="l" fontAlgn="base"/>
            <a:r>
              <a:rPr lang="en-US" b="0" i="0" dirty="0">
                <a:solidFill>
                  <a:srgbClr val="273239"/>
                </a:solidFill>
                <a:effectLst/>
                <a:latin typeface="Nunito" pitchFamily="2" charset="0"/>
              </a:rPr>
              <a:t>The activation function decides whether a neuron should be activated or not by calculating the weighted sum and further adding bias to it. The purpose of the activation function is to introduce non-linearity into the output of a neuron. </a:t>
            </a:r>
          </a:p>
          <a:p>
            <a:pPr algn="l" fontAlgn="base"/>
            <a:r>
              <a:rPr lang="en-US" b="1" i="0" dirty="0">
                <a:solidFill>
                  <a:srgbClr val="273239"/>
                </a:solidFill>
                <a:effectLst/>
                <a:latin typeface="Nunito" pitchFamily="2" charset="0"/>
              </a:rPr>
              <a:t>Explanation:</a:t>
            </a:r>
            <a:r>
              <a:rPr lang="en-US" b="0" i="0" dirty="0">
                <a:solidFill>
                  <a:srgbClr val="273239"/>
                </a:solidFill>
                <a:effectLst/>
                <a:latin typeface="Nunito" pitchFamily="2" charset="0"/>
              </a:rPr>
              <a:t> We know, the neural network has neurons that work in correspondence with </a:t>
            </a:r>
            <a:r>
              <a:rPr lang="en-US" b="0" i="1" dirty="0">
                <a:solidFill>
                  <a:srgbClr val="273239"/>
                </a:solidFill>
                <a:effectLst/>
                <a:latin typeface="Nunito" pitchFamily="2" charset="0"/>
              </a:rPr>
              <a:t>weight, bias,</a:t>
            </a:r>
            <a:r>
              <a:rPr lang="en-US" b="0" i="0" dirty="0">
                <a:solidFill>
                  <a:srgbClr val="273239"/>
                </a:solidFill>
                <a:effectLst/>
                <a:latin typeface="Nunito" pitchFamily="2" charset="0"/>
              </a:rPr>
              <a:t> and their respective activation function. In a neural network, we would update the weights and biases of the neurons on the basis of the error at the output. This process is known as </a:t>
            </a:r>
            <a:r>
              <a:rPr lang="en-US" b="1" i="1" u="sng" dirty="0">
                <a:solidFill>
                  <a:srgbClr val="273239"/>
                </a:solidFill>
                <a:effectLst/>
                <a:latin typeface="Nunito" pitchFamily="2" charset="0"/>
                <a:hlinkClick r:id="rId2"/>
              </a:rPr>
              <a:t>back-propagation</a:t>
            </a:r>
            <a:r>
              <a:rPr lang="en-US" b="0" i="0" dirty="0">
                <a:solidFill>
                  <a:srgbClr val="273239"/>
                </a:solidFill>
                <a:effectLst/>
                <a:latin typeface="Nunito" pitchFamily="2" charset="0"/>
              </a:rPr>
              <a:t>. Activation functions make the back-propagation possible since the gradients are supplied along with the error to update the weights and biases. </a:t>
            </a:r>
          </a:p>
          <a:p>
            <a:pPr algn="l" fontAlgn="base"/>
            <a:r>
              <a:rPr lang="en-US" b="1" i="0" dirty="0">
                <a:solidFill>
                  <a:srgbClr val="273239"/>
                </a:solidFill>
                <a:effectLst/>
                <a:latin typeface="Nunito" pitchFamily="2" charset="0"/>
              </a:rPr>
              <a:t>Why do we need Non-linear activation function?</a:t>
            </a:r>
          </a:p>
          <a:p>
            <a:pPr algn="l" fontAlgn="base"/>
            <a:r>
              <a:rPr lang="en-US" b="0" i="0" dirty="0">
                <a:solidFill>
                  <a:srgbClr val="273239"/>
                </a:solidFill>
                <a:effectLst/>
                <a:latin typeface="Nunito" pitchFamily="2" charset="0"/>
              </a:rPr>
              <a:t>A neural network without an activation function is essentially just a linear regression model. The activation function does the non-linear transformation to the input making it capable to learn and perform more complex tasks. </a:t>
            </a:r>
          </a:p>
        </p:txBody>
      </p:sp>
    </p:spTree>
    <p:extLst>
      <p:ext uri="{BB962C8B-B14F-4D97-AF65-F5344CB8AC3E}">
        <p14:creationId xmlns:p14="http://schemas.microsoft.com/office/powerpoint/2010/main" val="3924889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3C24-209C-4799-8EE6-FEC16A24AB6E}"/>
              </a:ext>
            </a:extLst>
          </p:cNvPr>
          <p:cNvSpPr>
            <a:spLocks noGrp="1"/>
          </p:cNvSpPr>
          <p:nvPr>
            <p:ph type="title"/>
          </p:nvPr>
        </p:nvSpPr>
        <p:spPr>
          <a:xfrm>
            <a:off x="0" y="117476"/>
            <a:ext cx="8648700" cy="387350"/>
          </a:xfrm>
        </p:spPr>
        <p:txBody>
          <a:bodyPr>
            <a:noAutofit/>
          </a:bodyPr>
          <a:lstStyle/>
          <a:p>
            <a:r>
              <a:rPr lang="en-IN" sz="3200" dirty="0"/>
              <a:t>Deep learning- The Activation Function</a:t>
            </a:r>
          </a:p>
        </p:txBody>
      </p:sp>
      <p:pic>
        <p:nvPicPr>
          <p:cNvPr id="4" name="Picture 3">
            <a:extLst>
              <a:ext uri="{FF2B5EF4-FFF2-40B4-BE49-F238E27FC236}">
                <a16:creationId xmlns:a16="http://schemas.microsoft.com/office/drawing/2014/main" id="{88AE4055-4ED2-4402-9747-603C9224D744}"/>
              </a:ext>
            </a:extLst>
          </p:cNvPr>
          <p:cNvPicPr>
            <a:picLocks noChangeAspect="1"/>
          </p:cNvPicPr>
          <p:nvPr/>
        </p:nvPicPr>
        <p:blipFill>
          <a:blip r:embed="rId2"/>
          <a:stretch>
            <a:fillRect/>
          </a:stretch>
        </p:blipFill>
        <p:spPr>
          <a:xfrm>
            <a:off x="566737" y="1036637"/>
            <a:ext cx="4652963" cy="2368679"/>
          </a:xfrm>
          <a:prstGeom prst="rect">
            <a:avLst/>
          </a:prstGeom>
        </p:spPr>
      </p:pic>
      <p:pic>
        <p:nvPicPr>
          <p:cNvPr id="9" name="Picture 8">
            <a:extLst>
              <a:ext uri="{FF2B5EF4-FFF2-40B4-BE49-F238E27FC236}">
                <a16:creationId xmlns:a16="http://schemas.microsoft.com/office/drawing/2014/main" id="{BDE07C09-D8E2-4087-A435-ABAC309D3E64}"/>
              </a:ext>
            </a:extLst>
          </p:cNvPr>
          <p:cNvPicPr>
            <a:picLocks noChangeAspect="1"/>
          </p:cNvPicPr>
          <p:nvPr/>
        </p:nvPicPr>
        <p:blipFill>
          <a:blip r:embed="rId3"/>
          <a:stretch>
            <a:fillRect/>
          </a:stretch>
        </p:blipFill>
        <p:spPr>
          <a:xfrm>
            <a:off x="6272213" y="614363"/>
            <a:ext cx="4948237" cy="2790954"/>
          </a:xfrm>
          <a:prstGeom prst="rect">
            <a:avLst/>
          </a:prstGeom>
        </p:spPr>
      </p:pic>
      <p:pic>
        <p:nvPicPr>
          <p:cNvPr id="12" name="Picture 11">
            <a:extLst>
              <a:ext uri="{FF2B5EF4-FFF2-40B4-BE49-F238E27FC236}">
                <a16:creationId xmlns:a16="http://schemas.microsoft.com/office/drawing/2014/main" id="{32139D12-7F9D-434E-BEE6-18B82CBD6B1A}"/>
              </a:ext>
            </a:extLst>
          </p:cNvPr>
          <p:cNvPicPr>
            <a:picLocks noChangeAspect="1"/>
          </p:cNvPicPr>
          <p:nvPr/>
        </p:nvPicPr>
        <p:blipFill>
          <a:blip r:embed="rId4"/>
          <a:stretch>
            <a:fillRect/>
          </a:stretch>
        </p:blipFill>
        <p:spPr>
          <a:xfrm>
            <a:off x="5676900" y="3686175"/>
            <a:ext cx="6315313" cy="2905125"/>
          </a:xfrm>
          <a:prstGeom prst="rect">
            <a:avLst/>
          </a:prstGeom>
        </p:spPr>
      </p:pic>
      <p:pic>
        <p:nvPicPr>
          <p:cNvPr id="14" name="Picture 13">
            <a:extLst>
              <a:ext uri="{FF2B5EF4-FFF2-40B4-BE49-F238E27FC236}">
                <a16:creationId xmlns:a16="http://schemas.microsoft.com/office/drawing/2014/main" id="{3D12F10A-6D15-4BE9-9A43-B763F27F0A87}"/>
              </a:ext>
            </a:extLst>
          </p:cNvPr>
          <p:cNvPicPr>
            <a:picLocks noChangeAspect="1"/>
          </p:cNvPicPr>
          <p:nvPr/>
        </p:nvPicPr>
        <p:blipFill>
          <a:blip r:embed="rId5"/>
          <a:stretch>
            <a:fillRect/>
          </a:stretch>
        </p:blipFill>
        <p:spPr>
          <a:xfrm>
            <a:off x="7477125" y="266700"/>
            <a:ext cx="2343150" cy="350126"/>
          </a:xfrm>
          <a:prstGeom prst="rect">
            <a:avLst/>
          </a:prstGeom>
        </p:spPr>
      </p:pic>
    </p:spTree>
    <p:extLst>
      <p:ext uri="{BB962C8B-B14F-4D97-AF65-F5344CB8AC3E}">
        <p14:creationId xmlns:p14="http://schemas.microsoft.com/office/powerpoint/2010/main" val="3753780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3C24-209C-4799-8EE6-FEC16A24AB6E}"/>
              </a:ext>
            </a:extLst>
          </p:cNvPr>
          <p:cNvSpPr>
            <a:spLocks noGrp="1"/>
          </p:cNvSpPr>
          <p:nvPr>
            <p:ph type="title"/>
          </p:nvPr>
        </p:nvSpPr>
        <p:spPr>
          <a:xfrm>
            <a:off x="266700" y="117476"/>
            <a:ext cx="11087100" cy="387350"/>
          </a:xfrm>
        </p:spPr>
        <p:txBody>
          <a:bodyPr>
            <a:normAutofit fontScale="90000"/>
          </a:bodyPr>
          <a:lstStyle/>
          <a:p>
            <a:r>
              <a:rPr lang="en-IN" dirty="0"/>
              <a:t>Deep learning- The Activation Function</a:t>
            </a:r>
          </a:p>
        </p:txBody>
      </p:sp>
      <p:pic>
        <p:nvPicPr>
          <p:cNvPr id="5" name="Picture 4">
            <a:extLst>
              <a:ext uri="{FF2B5EF4-FFF2-40B4-BE49-F238E27FC236}">
                <a16:creationId xmlns:a16="http://schemas.microsoft.com/office/drawing/2014/main" id="{6919FA0A-9A1B-4F1B-A2B2-C24A0384BF45}"/>
              </a:ext>
            </a:extLst>
          </p:cNvPr>
          <p:cNvPicPr>
            <a:picLocks noChangeAspect="1"/>
          </p:cNvPicPr>
          <p:nvPr/>
        </p:nvPicPr>
        <p:blipFill>
          <a:blip r:embed="rId2"/>
          <a:stretch>
            <a:fillRect/>
          </a:stretch>
        </p:blipFill>
        <p:spPr>
          <a:xfrm>
            <a:off x="76200" y="728663"/>
            <a:ext cx="5248275" cy="3021122"/>
          </a:xfrm>
          <a:prstGeom prst="rect">
            <a:avLst/>
          </a:prstGeom>
        </p:spPr>
      </p:pic>
      <p:sp>
        <p:nvSpPr>
          <p:cNvPr id="11" name="TextBox 10">
            <a:extLst>
              <a:ext uri="{FF2B5EF4-FFF2-40B4-BE49-F238E27FC236}">
                <a16:creationId xmlns:a16="http://schemas.microsoft.com/office/drawing/2014/main" id="{0542BBC0-D1BE-405D-8CE0-CE76CDAF0B38}"/>
              </a:ext>
            </a:extLst>
          </p:cNvPr>
          <p:cNvSpPr txBox="1"/>
          <p:nvPr/>
        </p:nvSpPr>
        <p:spPr>
          <a:xfrm>
            <a:off x="266700" y="3666648"/>
            <a:ext cx="6000750" cy="3323987"/>
          </a:xfrm>
          <a:prstGeom prst="rect">
            <a:avLst/>
          </a:prstGeom>
          <a:noFill/>
        </p:spPr>
        <p:txBody>
          <a:bodyPr wrap="square">
            <a:spAutoFit/>
          </a:bodyPr>
          <a:lstStyle/>
          <a:p>
            <a:pPr algn="l" fontAlgn="base">
              <a:buFont typeface="Arial" panose="020B0604020202020204" pitchFamily="34" charset="0"/>
              <a:buChar char="•"/>
            </a:pPr>
            <a:r>
              <a:rPr lang="en-US" sz="1600" b="0" i="0" dirty="0">
                <a:solidFill>
                  <a:srgbClr val="273239"/>
                </a:solidFill>
                <a:effectLst/>
                <a:latin typeface="Nunito" pitchFamily="2" charset="0"/>
              </a:rPr>
              <a:t>The activation that works almost always better than sigmoid function is Tanh function also known as </a:t>
            </a:r>
            <a:r>
              <a:rPr lang="en-US" sz="1600" b="1" i="0" dirty="0">
                <a:solidFill>
                  <a:srgbClr val="273239"/>
                </a:solidFill>
                <a:effectLst/>
                <a:latin typeface="Nunito" pitchFamily="2" charset="0"/>
              </a:rPr>
              <a:t>Tangent Hyperbolic function</a:t>
            </a:r>
            <a:r>
              <a:rPr lang="en-US" sz="1600" b="0" i="0" dirty="0">
                <a:solidFill>
                  <a:srgbClr val="273239"/>
                </a:solidFill>
                <a:effectLst/>
                <a:latin typeface="Nunito" pitchFamily="2" charset="0"/>
              </a:rPr>
              <a:t>. It’s actually mathematically shifted version of the sigmoid function. Both are similar and can be derived from each other.</a:t>
            </a:r>
          </a:p>
          <a:p>
            <a:pPr algn="l" fontAlgn="base">
              <a:buFont typeface="Arial" panose="020B0604020202020204" pitchFamily="34" charset="0"/>
              <a:buChar char="•"/>
            </a:pPr>
            <a:r>
              <a:rPr lang="en-US" sz="1600" b="1" i="0" dirty="0">
                <a:solidFill>
                  <a:srgbClr val="273239"/>
                </a:solidFill>
                <a:effectLst/>
                <a:latin typeface="Nunito" pitchFamily="2" charset="0"/>
              </a:rPr>
              <a:t>Value Range :- </a:t>
            </a:r>
            <a:r>
              <a:rPr lang="en-US" sz="1600" b="0" i="0" dirty="0">
                <a:solidFill>
                  <a:srgbClr val="273239"/>
                </a:solidFill>
                <a:effectLst/>
                <a:latin typeface="Nunito" pitchFamily="2" charset="0"/>
              </a:rPr>
              <a:t>-1 to +1</a:t>
            </a:r>
          </a:p>
          <a:p>
            <a:pPr algn="l" fontAlgn="base">
              <a:buFont typeface="Arial" panose="020B0604020202020204" pitchFamily="34" charset="0"/>
              <a:buChar char="•"/>
            </a:pPr>
            <a:r>
              <a:rPr lang="en-US" sz="1600" b="1" i="0" dirty="0">
                <a:solidFill>
                  <a:srgbClr val="273239"/>
                </a:solidFill>
                <a:effectLst/>
                <a:latin typeface="Nunito" pitchFamily="2" charset="0"/>
              </a:rPr>
              <a:t>Nature :- </a:t>
            </a:r>
            <a:r>
              <a:rPr lang="en-US" sz="1600" b="0" i="0" dirty="0">
                <a:solidFill>
                  <a:srgbClr val="273239"/>
                </a:solidFill>
                <a:effectLst/>
                <a:latin typeface="Nunito" pitchFamily="2" charset="0"/>
              </a:rPr>
              <a:t>non-linear</a:t>
            </a:r>
          </a:p>
          <a:p>
            <a:pPr algn="l" fontAlgn="base">
              <a:buFont typeface="Arial" panose="020B0604020202020204" pitchFamily="34" charset="0"/>
              <a:buChar char="•"/>
            </a:pPr>
            <a:r>
              <a:rPr lang="en-US" sz="1600" b="1" i="0" dirty="0">
                <a:solidFill>
                  <a:srgbClr val="273239"/>
                </a:solidFill>
                <a:effectLst/>
                <a:latin typeface="Nunito" pitchFamily="2" charset="0"/>
              </a:rPr>
              <a:t>Uses :- </a:t>
            </a:r>
            <a:r>
              <a:rPr lang="en-US" sz="1600" b="0" i="0" dirty="0">
                <a:solidFill>
                  <a:srgbClr val="273239"/>
                </a:solidFill>
                <a:effectLst/>
                <a:latin typeface="Nunito" pitchFamily="2" charset="0"/>
              </a:rPr>
              <a:t>Usually used in hidden layers of a neural network as it’s values lies between </a:t>
            </a:r>
            <a:r>
              <a:rPr lang="en-US" sz="1600" b="1" i="0" dirty="0">
                <a:solidFill>
                  <a:srgbClr val="273239"/>
                </a:solidFill>
                <a:effectLst/>
                <a:latin typeface="Nunito" pitchFamily="2" charset="0"/>
              </a:rPr>
              <a:t>-1 to 1 </a:t>
            </a:r>
            <a:r>
              <a:rPr lang="en-US" sz="1600" b="0" i="0" dirty="0">
                <a:solidFill>
                  <a:srgbClr val="273239"/>
                </a:solidFill>
                <a:effectLst/>
                <a:latin typeface="Nunito" pitchFamily="2" charset="0"/>
              </a:rPr>
              <a:t>hence the mean for the hidden layer comes out be 0 or very close to it, hence helps in </a:t>
            </a:r>
            <a:r>
              <a:rPr lang="en-US" sz="1600" b="0" i="1" dirty="0">
                <a:solidFill>
                  <a:srgbClr val="273239"/>
                </a:solidFill>
                <a:effectLst/>
                <a:latin typeface="Nunito" pitchFamily="2" charset="0"/>
              </a:rPr>
              <a:t>centering the data</a:t>
            </a:r>
            <a:r>
              <a:rPr lang="en-US" sz="1600" b="0" i="0" dirty="0">
                <a:solidFill>
                  <a:srgbClr val="273239"/>
                </a:solidFill>
                <a:effectLst/>
                <a:latin typeface="Nunito" pitchFamily="2" charset="0"/>
              </a:rPr>
              <a:t> by bringing mean close to 0. This makes learning for the next layer much easier.</a:t>
            </a:r>
          </a:p>
          <a:p>
            <a:pPr algn="l" fontAlgn="base">
              <a:buFont typeface="Arial" panose="020B0604020202020204" pitchFamily="34" charset="0"/>
              <a:buChar char="•"/>
            </a:pPr>
            <a:endParaRPr lang="en-US" b="0" i="0" dirty="0">
              <a:solidFill>
                <a:srgbClr val="273239"/>
              </a:solidFill>
              <a:effectLst/>
              <a:latin typeface="Nunito" pitchFamily="2" charset="0"/>
            </a:endParaRPr>
          </a:p>
        </p:txBody>
      </p:sp>
      <p:pic>
        <p:nvPicPr>
          <p:cNvPr id="13" name="Picture 12">
            <a:extLst>
              <a:ext uri="{FF2B5EF4-FFF2-40B4-BE49-F238E27FC236}">
                <a16:creationId xmlns:a16="http://schemas.microsoft.com/office/drawing/2014/main" id="{EDEB3970-081E-4B9C-B04F-02138BC6D3F9}"/>
              </a:ext>
            </a:extLst>
          </p:cNvPr>
          <p:cNvPicPr>
            <a:picLocks noChangeAspect="1"/>
          </p:cNvPicPr>
          <p:nvPr/>
        </p:nvPicPr>
        <p:blipFill>
          <a:blip r:embed="rId3"/>
          <a:stretch>
            <a:fillRect/>
          </a:stretch>
        </p:blipFill>
        <p:spPr>
          <a:xfrm>
            <a:off x="7115175" y="728663"/>
            <a:ext cx="4737904" cy="2557463"/>
          </a:xfrm>
          <a:prstGeom prst="rect">
            <a:avLst/>
          </a:prstGeom>
        </p:spPr>
      </p:pic>
      <p:sp>
        <p:nvSpPr>
          <p:cNvPr id="15" name="TextBox 14">
            <a:extLst>
              <a:ext uri="{FF2B5EF4-FFF2-40B4-BE49-F238E27FC236}">
                <a16:creationId xmlns:a16="http://schemas.microsoft.com/office/drawing/2014/main" id="{8B230F4A-AA49-4FA0-8F23-C3FCA040A7CA}"/>
              </a:ext>
            </a:extLst>
          </p:cNvPr>
          <p:cNvSpPr txBox="1"/>
          <p:nvPr/>
        </p:nvSpPr>
        <p:spPr>
          <a:xfrm>
            <a:off x="6162675" y="3318570"/>
            <a:ext cx="6229350" cy="3539430"/>
          </a:xfrm>
          <a:prstGeom prst="rect">
            <a:avLst/>
          </a:prstGeom>
          <a:noFill/>
        </p:spPr>
        <p:txBody>
          <a:bodyPr wrap="square">
            <a:spAutoFit/>
          </a:bodyPr>
          <a:lstStyle/>
          <a:p>
            <a:pPr algn="l" fontAlgn="base">
              <a:buFont typeface="Arial" panose="020B0604020202020204" pitchFamily="34" charset="0"/>
              <a:buChar char="•"/>
            </a:pPr>
            <a:r>
              <a:rPr lang="en-US" sz="1600" b="0" i="0" dirty="0">
                <a:solidFill>
                  <a:srgbClr val="273239"/>
                </a:solidFill>
                <a:effectLst/>
              </a:rPr>
              <a:t>It Stands for </a:t>
            </a:r>
            <a:r>
              <a:rPr lang="en-US" sz="1600" b="0" i="1" dirty="0">
                <a:solidFill>
                  <a:srgbClr val="273239"/>
                </a:solidFill>
                <a:effectLst/>
              </a:rPr>
              <a:t>Rectified linear unit</a:t>
            </a:r>
            <a:r>
              <a:rPr lang="en-US" sz="1600" b="0" i="0" dirty="0">
                <a:solidFill>
                  <a:srgbClr val="273239"/>
                </a:solidFill>
                <a:effectLst/>
              </a:rPr>
              <a:t>. It is the most widely used activation function. Chiefly implemented in </a:t>
            </a:r>
            <a:r>
              <a:rPr lang="en-US" sz="1600" b="0" i="1" dirty="0">
                <a:solidFill>
                  <a:srgbClr val="273239"/>
                </a:solidFill>
                <a:effectLst/>
              </a:rPr>
              <a:t>hidden layers</a:t>
            </a:r>
            <a:r>
              <a:rPr lang="en-US" sz="1600" b="0" i="0" dirty="0">
                <a:solidFill>
                  <a:srgbClr val="273239"/>
                </a:solidFill>
                <a:effectLst/>
              </a:rPr>
              <a:t> of Neural network.</a:t>
            </a:r>
          </a:p>
          <a:p>
            <a:pPr algn="l" fontAlgn="base">
              <a:buFont typeface="Arial" panose="020B0604020202020204" pitchFamily="34" charset="0"/>
              <a:buChar char="•"/>
            </a:pPr>
            <a:r>
              <a:rPr lang="en-US" sz="1600" b="1" i="0" dirty="0">
                <a:solidFill>
                  <a:srgbClr val="273239"/>
                </a:solidFill>
                <a:effectLst/>
              </a:rPr>
              <a:t>Equation :- </a:t>
            </a:r>
            <a:r>
              <a:rPr lang="en-US" sz="1600" b="1" i="1" dirty="0">
                <a:solidFill>
                  <a:srgbClr val="273239"/>
                </a:solidFill>
                <a:effectLst/>
              </a:rPr>
              <a:t>A(x) = max(0,x)</a:t>
            </a:r>
            <a:r>
              <a:rPr lang="en-US" sz="1600" b="0" i="0" dirty="0">
                <a:solidFill>
                  <a:srgbClr val="273239"/>
                </a:solidFill>
                <a:effectLst/>
              </a:rPr>
              <a:t>. It gives an output x if x is positive and 0 otherwise.</a:t>
            </a:r>
          </a:p>
          <a:p>
            <a:pPr algn="l" fontAlgn="base">
              <a:buFont typeface="Arial" panose="020B0604020202020204" pitchFamily="34" charset="0"/>
              <a:buChar char="•"/>
            </a:pPr>
            <a:r>
              <a:rPr lang="en-US" sz="1600" b="1" i="0" dirty="0">
                <a:solidFill>
                  <a:srgbClr val="273239"/>
                </a:solidFill>
                <a:effectLst/>
              </a:rPr>
              <a:t>Value Range :- </a:t>
            </a:r>
            <a:r>
              <a:rPr lang="en-US" sz="1600" b="0" i="0" dirty="0">
                <a:solidFill>
                  <a:srgbClr val="273239"/>
                </a:solidFill>
                <a:effectLst/>
              </a:rPr>
              <a:t>[0, inf)</a:t>
            </a:r>
          </a:p>
          <a:p>
            <a:pPr algn="l" fontAlgn="base">
              <a:buFont typeface="Arial" panose="020B0604020202020204" pitchFamily="34" charset="0"/>
              <a:buChar char="•"/>
            </a:pPr>
            <a:r>
              <a:rPr lang="en-US" sz="1600" b="1" i="0" dirty="0">
                <a:solidFill>
                  <a:srgbClr val="273239"/>
                </a:solidFill>
                <a:effectLst/>
              </a:rPr>
              <a:t>Nature :- </a:t>
            </a:r>
            <a:r>
              <a:rPr lang="en-US" sz="1600" b="0" i="0" dirty="0">
                <a:solidFill>
                  <a:srgbClr val="273239"/>
                </a:solidFill>
                <a:effectLst/>
              </a:rPr>
              <a:t>non-linear, which means we can easily backpropagate the errors and have multiple layers of neurons being activated by the </a:t>
            </a:r>
            <a:r>
              <a:rPr lang="en-US" sz="1600" b="0" i="0" dirty="0" err="1">
                <a:solidFill>
                  <a:srgbClr val="273239"/>
                </a:solidFill>
                <a:effectLst/>
              </a:rPr>
              <a:t>ReLU</a:t>
            </a:r>
            <a:r>
              <a:rPr lang="en-US" sz="1600" b="0" i="0" dirty="0">
                <a:solidFill>
                  <a:srgbClr val="273239"/>
                </a:solidFill>
                <a:effectLst/>
              </a:rPr>
              <a:t> function.</a:t>
            </a:r>
          </a:p>
          <a:p>
            <a:pPr algn="l" fontAlgn="base">
              <a:buFont typeface="Arial" panose="020B0604020202020204" pitchFamily="34" charset="0"/>
              <a:buChar char="•"/>
            </a:pPr>
            <a:r>
              <a:rPr lang="en-US" sz="1600" b="1" i="0" dirty="0">
                <a:solidFill>
                  <a:srgbClr val="273239"/>
                </a:solidFill>
                <a:effectLst/>
              </a:rPr>
              <a:t>Uses :- </a:t>
            </a:r>
            <a:r>
              <a:rPr lang="en-US" sz="1600" b="0" i="0" dirty="0" err="1">
                <a:solidFill>
                  <a:srgbClr val="273239"/>
                </a:solidFill>
                <a:effectLst/>
              </a:rPr>
              <a:t>ReLu</a:t>
            </a:r>
            <a:r>
              <a:rPr lang="en-US" sz="1600" b="0" i="0" dirty="0">
                <a:solidFill>
                  <a:srgbClr val="273239"/>
                </a:solidFill>
                <a:effectLst/>
              </a:rPr>
              <a:t> is less computationally expensive than tanh and sigmoid because it involves simpler mathematical operations. At a time only a few neurons are activated making the network sparse making it efficient and easy for computation.</a:t>
            </a:r>
          </a:p>
          <a:p>
            <a:pPr algn="l" fontAlgn="base"/>
            <a:r>
              <a:rPr lang="en-US" sz="1600" b="0" i="0" dirty="0">
                <a:solidFill>
                  <a:srgbClr val="273239"/>
                </a:solidFill>
                <a:effectLst/>
              </a:rPr>
              <a:t>In simple words, RELU learns </a:t>
            </a:r>
            <a:r>
              <a:rPr lang="en-US" sz="1600" b="0" i="1" dirty="0">
                <a:solidFill>
                  <a:srgbClr val="273239"/>
                </a:solidFill>
                <a:effectLst/>
              </a:rPr>
              <a:t>much faster</a:t>
            </a:r>
            <a:r>
              <a:rPr lang="en-US" sz="1600" b="0" i="0" dirty="0">
                <a:solidFill>
                  <a:srgbClr val="273239"/>
                </a:solidFill>
                <a:effectLst/>
              </a:rPr>
              <a:t> than sigmoid and Tanh function.</a:t>
            </a:r>
          </a:p>
        </p:txBody>
      </p:sp>
    </p:spTree>
    <p:extLst>
      <p:ext uri="{BB962C8B-B14F-4D97-AF65-F5344CB8AC3E}">
        <p14:creationId xmlns:p14="http://schemas.microsoft.com/office/powerpoint/2010/main" val="3614623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6A6477-6CBE-48A8-9C2B-440D6991A3D6}"/>
              </a:ext>
            </a:extLst>
          </p:cNvPr>
          <p:cNvSpPr>
            <a:spLocks noGrp="1"/>
          </p:cNvSpPr>
          <p:nvPr>
            <p:ph type="title"/>
          </p:nvPr>
        </p:nvSpPr>
        <p:spPr>
          <a:xfrm>
            <a:off x="85725" y="127000"/>
            <a:ext cx="11268075" cy="454025"/>
          </a:xfrm>
        </p:spPr>
        <p:txBody>
          <a:bodyPr>
            <a:normAutofit fontScale="90000"/>
          </a:bodyPr>
          <a:lstStyle/>
          <a:p>
            <a:r>
              <a:rPr lang="en-IN" dirty="0"/>
              <a:t>NLP-Natural Language Processing</a:t>
            </a:r>
          </a:p>
        </p:txBody>
      </p:sp>
      <p:pic>
        <p:nvPicPr>
          <p:cNvPr id="7" name="Picture 6">
            <a:extLst>
              <a:ext uri="{FF2B5EF4-FFF2-40B4-BE49-F238E27FC236}">
                <a16:creationId xmlns:a16="http://schemas.microsoft.com/office/drawing/2014/main" id="{1BADFA6C-A64B-4B03-9C79-7C70CD9047E4}"/>
              </a:ext>
            </a:extLst>
          </p:cNvPr>
          <p:cNvPicPr>
            <a:picLocks noChangeAspect="1"/>
          </p:cNvPicPr>
          <p:nvPr/>
        </p:nvPicPr>
        <p:blipFill>
          <a:blip r:embed="rId2"/>
          <a:stretch>
            <a:fillRect/>
          </a:stretch>
        </p:blipFill>
        <p:spPr>
          <a:xfrm>
            <a:off x="313055" y="1197610"/>
            <a:ext cx="6038850" cy="4076700"/>
          </a:xfrm>
          <a:prstGeom prst="rect">
            <a:avLst/>
          </a:prstGeom>
        </p:spPr>
      </p:pic>
      <p:sp>
        <p:nvSpPr>
          <p:cNvPr id="8" name="TextBox 7">
            <a:extLst>
              <a:ext uri="{FF2B5EF4-FFF2-40B4-BE49-F238E27FC236}">
                <a16:creationId xmlns:a16="http://schemas.microsoft.com/office/drawing/2014/main" id="{B1A560BE-AC6D-46E0-8D83-301A5681730A}"/>
              </a:ext>
            </a:extLst>
          </p:cNvPr>
          <p:cNvSpPr txBox="1"/>
          <p:nvPr/>
        </p:nvSpPr>
        <p:spPr>
          <a:xfrm>
            <a:off x="6837680" y="1005840"/>
            <a:ext cx="5181600" cy="5355312"/>
          </a:xfrm>
          <a:prstGeom prst="rect">
            <a:avLst/>
          </a:prstGeom>
          <a:noFill/>
        </p:spPr>
        <p:txBody>
          <a:bodyPr wrap="square" rtlCol="0">
            <a:spAutoFit/>
          </a:bodyPr>
          <a:lstStyle/>
          <a:p>
            <a:pPr marL="285750" indent="-285750">
              <a:buFont typeface="Arial" panose="020B0604020202020204" pitchFamily="34" charset="0"/>
              <a:buChar char="•"/>
            </a:pPr>
            <a:r>
              <a:rPr lang="en-IN" sz="1800" dirty="0">
                <a:solidFill>
                  <a:srgbClr val="2D2F31"/>
                </a:solidFill>
                <a:effectLst/>
                <a:ea typeface="Times New Roman" panose="02020603050405020304" pitchFamily="18" charset="0"/>
              </a:rPr>
              <a:t>This is a way that we used to create chatbots</a:t>
            </a:r>
            <a:r>
              <a:rPr lang="en-IN" sz="1800" dirty="0">
                <a:effectLst/>
                <a:ea typeface="Times New Roman" panose="02020603050405020304" pitchFamily="18" charset="0"/>
              </a:rPr>
              <a:t> back in the day. So if/else rules are located over here on our diagram in just the NLP part, and what they entail is a huge list of possible questions and answers to those questions. </a:t>
            </a:r>
          </a:p>
          <a:p>
            <a:pPr marL="285750" indent="-285750">
              <a:buFont typeface="Arial" panose="020B0604020202020204" pitchFamily="34" charset="0"/>
              <a:buChar char="•"/>
            </a:pPr>
            <a:r>
              <a:rPr lang="en-IN" dirty="0">
                <a:solidFill>
                  <a:srgbClr val="2D2F31"/>
                </a:solidFill>
                <a:ea typeface="Times New Roman" panose="02020603050405020304" pitchFamily="18" charset="0"/>
              </a:rPr>
              <a:t>S</a:t>
            </a:r>
            <a:r>
              <a:rPr lang="en-IN" sz="1800" dirty="0">
                <a:solidFill>
                  <a:srgbClr val="2D2F31"/>
                </a:solidFill>
                <a:effectLst/>
                <a:ea typeface="Times New Roman" panose="02020603050405020304" pitchFamily="18" charset="0"/>
              </a:rPr>
              <a:t>o once somebody in the chat asks a question,</a:t>
            </a:r>
            <a:r>
              <a:rPr lang="en-IN" sz="1800" dirty="0">
                <a:effectLst/>
                <a:ea typeface="Times New Roman" panose="02020603050405020304" pitchFamily="18" charset="0"/>
              </a:rPr>
              <a:t> or we can identify that part </a:t>
            </a:r>
            <a:r>
              <a:rPr lang="en-IN" sz="1800" dirty="0">
                <a:solidFill>
                  <a:srgbClr val="2D2F31"/>
                </a:solidFill>
                <a:effectLst/>
                <a:ea typeface="Times New Roman" panose="02020603050405020304" pitchFamily="18" charset="0"/>
              </a:rPr>
              <a:t>of the sentence is the question that we have pre-recorded,</a:t>
            </a:r>
            <a:r>
              <a:rPr lang="en-IN" sz="1800" dirty="0">
                <a:effectLst/>
                <a:ea typeface="Times New Roman" panose="02020603050405020304" pitchFamily="18" charset="0"/>
              </a:rPr>
              <a:t> then we will give them the correct answer, the answer that is associated with that question. But as you can imagine, such a mechanical approach to answering questions or chatting with people does not result in anything humanlike, anything realistic. </a:t>
            </a:r>
          </a:p>
          <a:p>
            <a:pPr marL="285750" indent="-285750">
              <a:buFont typeface="Arial" panose="020B0604020202020204" pitchFamily="34" charset="0"/>
              <a:buChar char="•"/>
            </a:pPr>
            <a:r>
              <a:rPr lang="en-IN" sz="1800" dirty="0">
                <a:effectLst/>
                <a:ea typeface="Times New Roman" panose="02020603050405020304" pitchFamily="18" charset="0"/>
              </a:rPr>
              <a:t>But people want something tailored to them, something specific, they're asking about something else, </a:t>
            </a:r>
            <a:r>
              <a:rPr lang="en-IN" sz="1800" dirty="0">
                <a:solidFill>
                  <a:srgbClr val="2D2F31"/>
                </a:solidFill>
                <a:effectLst/>
                <a:ea typeface="Times New Roman" panose="02020603050405020304" pitchFamily="18" charset="0"/>
              </a:rPr>
              <a:t>but doesn't fit into that list of questions and answers.</a:t>
            </a:r>
            <a:r>
              <a:rPr lang="en-IN" sz="1800" dirty="0">
                <a:effectLst/>
                <a:ea typeface="Times New Roman" panose="02020603050405020304" pitchFamily="18" charset="0"/>
              </a:rPr>
              <a:t> And it just very quickly becomes a mess.</a:t>
            </a:r>
          </a:p>
        </p:txBody>
      </p:sp>
    </p:spTree>
    <p:extLst>
      <p:ext uri="{BB962C8B-B14F-4D97-AF65-F5344CB8AC3E}">
        <p14:creationId xmlns:p14="http://schemas.microsoft.com/office/powerpoint/2010/main" val="3513611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3C24-209C-4799-8EE6-FEC16A24AB6E}"/>
              </a:ext>
            </a:extLst>
          </p:cNvPr>
          <p:cNvSpPr>
            <a:spLocks noGrp="1"/>
          </p:cNvSpPr>
          <p:nvPr>
            <p:ph type="title"/>
          </p:nvPr>
        </p:nvSpPr>
        <p:spPr>
          <a:xfrm>
            <a:off x="266700" y="117476"/>
            <a:ext cx="11087100" cy="387350"/>
          </a:xfrm>
        </p:spPr>
        <p:txBody>
          <a:bodyPr>
            <a:normAutofit fontScale="90000"/>
          </a:bodyPr>
          <a:lstStyle/>
          <a:p>
            <a:r>
              <a:rPr lang="en-IN" dirty="0"/>
              <a:t>Deep learning- The Activation Function</a:t>
            </a:r>
          </a:p>
        </p:txBody>
      </p:sp>
      <p:pic>
        <p:nvPicPr>
          <p:cNvPr id="9" name="Picture 8">
            <a:extLst>
              <a:ext uri="{FF2B5EF4-FFF2-40B4-BE49-F238E27FC236}">
                <a16:creationId xmlns:a16="http://schemas.microsoft.com/office/drawing/2014/main" id="{EF9BA8A3-2F30-4EC9-BFEC-4DD96D75856E}"/>
              </a:ext>
            </a:extLst>
          </p:cNvPr>
          <p:cNvPicPr>
            <a:picLocks noChangeAspect="1"/>
          </p:cNvPicPr>
          <p:nvPr/>
        </p:nvPicPr>
        <p:blipFill>
          <a:blip r:embed="rId2"/>
          <a:stretch>
            <a:fillRect/>
          </a:stretch>
        </p:blipFill>
        <p:spPr>
          <a:xfrm>
            <a:off x="485775" y="633502"/>
            <a:ext cx="4697018" cy="3131345"/>
          </a:xfrm>
          <a:prstGeom prst="rect">
            <a:avLst/>
          </a:prstGeom>
        </p:spPr>
      </p:pic>
      <p:sp>
        <p:nvSpPr>
          <p:cNvPr id="14" name="TextBox 13">
            <a:extLst>
              <a:ext uri="{FF2B5EF4-FFF2-40B4-BE49-F238E27FC236}">
                <a16:creationId xmlns:a16="http://schemas.microsoft.com/office/drawing/2014/main" id="{53D522CB-577C-4279-9BFA-8A522FCBB2D8}"/>
              </a:ext>
            </a:extLst>
          </p:cNvPr>
          <p:cNvSpPr txBox="1"/>
          <p:nvPr/>
        </p:nvSpPr>
        <p:spPr>
          <a:xfrm>
            <a:off x="5410200" y="633502"/>
            <a:ext cx="6134100" cy="6186309"/>
          </a:xfrm>
          <a:prstGeom prst="rect">
            <a:avLst/>
          </a:prstGeom>
          <a:noFill/>
        </p:spPr>
        <p:txBody>
          <a:bodyPr wrap="square">
            <a:spAutoFit/>
          </a:bodyPr>
          <a:lstStyle/>
          <a:p>
            <a:pPr algn="l" fontAlgn="base"/>
            <a:r>
              <a:rPr lang="en-US" b="0" i="0" dirty="0">
                <a:solidFill>
                  <a:srgbClr val="273239"/>
                </a:solidFill>
                <a:effectLst/>
                <a:latin typeface="Nunito" pitchFamily="2" charset="0"/>
              </a:rPr>
              <a:t>The </a:t>
            </a:r>
            <a:r>
              <a:rPr lang="en-US" b="0" i="0" dirty="0" err="1">
                <a:solidFill>
                  <a:srgbClr val="273239"/>
                </a:solidFill>
                <a:effectLst/>
                <a:latin typeface="Nunito" pitchFamily="2" charset="0"/>
              </a:rPr>
              <a:t>softmax</a:t>
            </a:r>
            <a:r>
              <a:rPr lang="en-US" b="0" i="0" dirty="0">
                <a:solidFill>
                  <a:srgbClr val="273239"/>
                </a:solidFill>
                <a:effectLst/>
                <a:latin typeface="Nunito" pitchFamily="2" charset="0"/>
              </a:rPr>
              <a:t> function is also a type of sigmoid function but is handy when we are trying to handle multi- class classification problems.</a:t>
            </a:r>
          </a:p>
          <a:p>
            <a:pPr algn="l" fontAlgn="base">
              <a:buFont typeface="Arial" panose="020B0604020202020204" pitchFamily="34" charset="0"/>
              <a:buChar char="•"/>
            </a:pPr>
            <a:r>
              <a:rPr lang="en-US" b="1" i="0" dirty="0">
                <a:solidFill>
                  <a:srgbClr val="273239"/>
                </a:solidFill>
                <a:effectLst/>
                <a:latin typeface="Nunito" pitchFamily="2" charset="0"/>
              </a:rPr>
              <a:t>Nature :- </a:t>
            </a:r>
            <a:r>
              <a:rPr lang="en-US" b="0" i="0" dirty="0">
                <a:solidFill>
                  <a:srgbClr val="273239"/>
                </a:solidFill>
                <a:effectLst/>
                <a:latin typeface="Nunito" pitchFamily="2" charset="0"/>
              </a:rPr>
              <a:t>non-linear</a:t>
            </a:r>
          </a:p>
          <a:p>
            <a:pPr algn="l" fontAlgn="base">
              <a:buFont typeface="Arial" panose="020B0604020202020204" pitchFamily="34" charset="0"/>
              <a:buChar char="•"/>
            </a:pPr>
            <a:r>
              <a:rPr lang="en-US" b="1" i="0" dirty="0">
                <a:solidFill>
                  <a:srgbClr val="273239"/>
                </a:solidFill>
                <a:effectLst/>
                <a:latin typeface="Nunito" pitchFamily="2" charset="0"/>
              </a:rPr>
              <a:t>Uses :- </a:t>
            </a:r>
            <a:r>
              <a:rPr lang="en-US" b="0" i="0" dirty="0">
                <a:solidFill>
                  <a:srgbClr val="273239"/>
                </a:solidFill>
                <a:effectLst/>
                <a:latin typeface="Nunito" pitchFamily="2" charset="0"/>
              </a:rPr>
              <a:t>Usually used when trying to handle multiple classes. the </a:t>
            </a:r>
            <a:r>
              <a:rPr lang="en-US" b="0" i="0" dirty="0" err="1">
                <a:solidFill>
                  <a:srgbClr val="273239"/>
                </a:solidFill>
                <a:effectLst/>
                <a:latin typeface="Nunito" pitchFamily="2" charset="0"/>
              </a:rPr>
              <a:t>softmax</a:t>
            </a:r>
            <a:r>
              <a:rPr lang="en-US" b="0" i="0" dirty="0">
                <a:solidFill>
                  <a:srgbClr val="273239"/>
                </a:solidFill>
                <a:effectLst/>
                <a:latin typeface="Nunito" pitchFamily="2" charset="0"/>
              </a:rPr>
              <a:t> function was commonly found in the output layer of image classification </a:t>
            </a:r>
            <a:r>
              <a:rPr lang="en-US" b="0" i="0" dirty="0" err="1">
                <a:solidFill>
                  <a:srgbClr val="273239"/>
                </a:solidFill>
                <a:effectLst/>
                <a:latin typeface="Nunito" pitchFamily="2" charset="0"/>
              </a:rPr>
              <a:t>problems.The</a:t>
            </a:r>
            <a:r>
              <a:rPr lang="en-US" b="0" i="0" dirty="0">
                <a:solidFill>
                  <a:srgbClr val="273239"/>
                </a:solidFill>
                <a:effectLst/>
                <a:latin typeface="Nunito" pitchFamily="2" charset="0"/>
              </a:rPr>
              <a:t> </a:t>
            </a:r>
            <a:r>
              <a:rPr lang="en-US" b="0" i="0" dirty="0" err="1">
                <a:solidFill>
                  <a:srgbClr val="273239"/>
                </a:solidFill>
                <a:effectLst/>
                <a:latin typeface="Nunito" pitchFamily="2" charset="0"/>
              </a:rPr>
              <a:t>softmax</a:t>
            </a:r>
            <a:r>
              <a:rPr lang="en-US" b="0" i="0" dirty="0">
                <a:solidFill>
                  <a:srgbClr val="273239"/>
                </a:solidFill>
                <a:effectLst/>
                <a:latin typeface="Nunito" pitchFamily="2" charset="0"/>
              </a:rPr>
              <a:t> function would squeeze the outputs for each class between 0 and 1 and would also divide by the sum of the outputs. </a:t>
            </a:r>
          </a:p>
          <a:p>
            <a:pPr algn="l" fontAlgn="base">
              <a:buFont typeface="Arial" panose="020B0604020202020204" pitchFamily="34" charset="0"/>
              <a:buChar char="•"/>
            </a:pPr>
            <a:r>
              <a:rPr lang="en-US" b="1" i="0" dirty="0">
                <a:solidFill>
                  <a:srgbClr val="273239"/>
                </a:solidFill>
                <a:effectLst/>
                <a:latin typeface="Nunito" pitchFamily="2" charset="0"/>
              </a:rPr>
              <a:t>Output:- </a:t>
            </a:r>
            <a:r>
              <a:rPr lang="en-US" b="0" i="0" dirty="0">
                <a:solidFill>
                  <a:srgbClr val="273239"/>
                </a:solidFill>
                <a:effectLst/>
                <a:latin typeface="Nunito" pitchFamily="2" charset="0"/>
              </a:rPr>
              <a:t>The </a:t>
            </a:r>
            <a:r>
              <a:rPr lang="en-US" b="0" i="0" dirty="0" err="1">
                <a:solidFill>
                  <a:srgbClr val="273239"/>
                </a:solidFill>
                <a:effectLst/>
                <a:latin typeface="Nunito" pitchFamily="2" charset="0"/>
              </a:rPr>
              <a:t>softmax</a:t>
            </a:r>
            <a:r>
              <a:rPr lang="en-US" b="0" i="0" dirty="0">
                <a:solidFill>
                  <a:srgbClr val="273239"/>
                </a:solidFill>
                <a:effectLst/>
                <a:latin typeface="Nunito" pitchFamily="2" charset="0"/>
              </a:rPr>
              <a:t> function is ideally used in the output layer of the classifier where we are actually trying to attain the probabilities to define the class of each input.</a:t>
            </a:r>
          </a:p>
          <a:p>
            <a:pPr algn="l" fontAlgn="base">
              <a:buFont typeface="Arial" panose="020B0604020202020204" pitchFamily="34" charset="0"/>
              <a:buChar char="•"/>
            </a:pPr>
            <a:r>
              <a:rPr lang="en-US" b="0" i="0" dirty="0">
                <a:solidFill>
                  <a:srgbClr val="273239"/>
                </a:solidFill>
                <a:effectLst/>
                <a:latin typeface="Nunito" pitchFamily="2" charset="0"/>
              </a:rPr>
              <a:t>The basic rule of thumb is if you really don’t know what activation function to use, then simply use </a:t>
            </a:r>
            <a:r>
              <a:rPr lang="en-US" b="0" i="1" dirty="0">
                <a:solidFill>
                  <a:srgbClr val="273239"/>
                </a:solidFill>
                <a:effectLst/>
                <a:latin typeface="Nunito" pitchFamily="2" charset="0"/>
              </a:rPr>
              <a:t>RELU</a:t>
            </a:r>
            <a:r>
              <a:rPr lang="en-US" b="0" i="0" dirty="0">
                <a:solidFill>
                  <a:srgbClr val="273239"/>
                </a:solidFill>
                <a:effectLst/>
                <a:latin typeface="Nunito" pitchFamily="2" charset="0"/>
              </a:rPr>
              <a:t> as it is a general activation function in hidden layers and is used in most cases these days.</a:t>
            </a:r>
          </a:p>
          <a:p>
            <a:pPr algn="l" fontAlgn="base">
              <a:buFont typeface="Arial" panose="020B0604020202020204" pitchFamily="34" charset="0"/>
              <a:buChar char="•"/>
            </a:pPr>
            <a:r>
              <a:rPr lang="en-US" b="0" i="0" dirty="0">
                <a:solidFill>
                  <a:srgbClr val="273239"/>
                </a:solidFill>
                <a:effectLst/>
                <a:latin typeface="Nunito" pitchFamily="2" charset="0"/>
              </a:rPr>
              <a:t>If your output is for binary classification then, </a:t>
            </a:r>
            <a:r>
              <a:rPr lang="en-US" b="0" i="1" dirty="0">
                <a:solidFill>
                  <a:srgbClr val="273239"/>
                </a:solidFill>
                <a:effectLst/>
                <a:latin typeface="Nunito" pitchFamily="2" charset="0"/>
              </a:rPr>
              <a:t>sigmoid function</a:t>
            </a:r>
            <a:r>
              <a:rPr lang="en-US" b="0" i="0" dirty="0">
                <a:solidFill>
                  <a:srgbClr val="273239"/>
                </a:solidFill>
                <a:effectLst/>
                <a:latin typeface="Nunito" pitchFamily="2" charset="0"/>
              </a:rPr>
              <a:t> is very natural choice for output layer.</a:t>
            </a:r>
          </a:p>
          <a:p>
            <a:pPr algn="l" fontAlgn="base">
              <a:buFont typeface="Arial" panose="020B0604020202020204" pitchFamily="34" charset="0"/>
              <a:buChar char="•"/>
            </a:pPr>
            <a:r>
              <a:rPr lang="en-US" b="0" i="0" dirty="0">
                <a:solidFill>
                  <a:srgbClr val="273239"/>
                </a:solidFill>
                <a:effectLst/>
                <a:latin typeface="Nunito" pitchFamily="2" charset="0"/>
              </a:rPr>
              <a:t>If your output is for multi-class classification then, </a:t>
            </a:r>
            <a:r>
              <a:rPr lang="en-US" b="0" i="0" dirty="0" err="1">
                <a:solidFill>
                  <a:srgbClr val="273239"/>
                </a:solidFill>
                <a:effectLst/>
                <a:latin typeface="Nunito" pitchFamily="2" charset="0"/>
              </a:rPr>
              <a:t>Softmax</a:t>
            </a:r>
            <a:r>
              <a:rPr lang="en-US" b="0" i="0" dirty="0">
                <a:solidFill>
                  <a:srgbClr val="273239"/>
                </a:solidFill>
                <a:effectLst/>
                <a:latin typeface="Nunito" pitchFamily="2" charset="0"/>
              </a:rPr>
              <a:t> is very useful to predict the probabilities of each classes. </a:t>
            </a:r>
          </a:p>
        </p:txBody>
      </p:sp>
    </p:spTree>
    <p:extLst>
      <p:ext uri="{BB962C8B-B14F-4D97-AF65-F5344CB8AC3E}">
        <p14:creationId xmlns:p14="http://schemas.microsoft.com/office/powerpoint/2010/main" val="1862666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3C24-209C-4799-8EE6-FEC16A24AB6E}"/>
              </a:ext>
            </a:extLst>
          </p:cNvPr>
          <p:cNvSpPr>
            <a:spLocks noGrp="1"/>
          </p:cNvSpPr>
          <p:nvPr>
            <p:ph type="title"/>
          </p:nvPr>
        </p:nvSpPr>
        <p:spPr>
          <a:xfrm>
            <a:off x="266700" y="117476"/>
            <a:ext cx="11087100" cy="387350"/>
          </a:xfrm>
        </p:spPr>
        <p:txBody>
          <a:bodyPr>
            <a:normAutofit fontScale="90000"/>
          </a:bodyPr>
          <a:lstStyle/>
          <a:p>
            <a:r>
              <a:rPr lang="en-IN" dirty="0"/>
              <a:t>Deep learning- The Activation Function</a:t>
            </a:r>
          </a:p>
        </p:txBody>
      </p:sp>
      <p:pic>
        <p:nvPicPr>
          <p:cNvPr id="4" name="Picture 3">
            <a:extLst>
              <a:ext uri="{FF2B5EF4-FFF2-40B4-BE49-F238E27FC236}">
                <a16:creationId xmlns:a16="http://schemas.microsoft.com/office/drawing/2014/main" id="{25976222-9A26-467F-B60A-042DB9AFA794}"/>
              </a:ext>
            </a:extLst>
          </p:cNvPr>
          <p:cNvPicPr>
            <a:picLocks noChangeAspect="1"/>
          </p:cNvPicPr>
          <p:nvPr/>
        </p:nvPicPr>
        <p:blipFill>
          <a:blip r:embed="rId2"/>
          <a:stretch>
            <a:fillRect/>
          </a:stretch>
        </p:blipFill>
        <p:spPr>
          <a:xfrm>
            <a:off x="352425" y="1604963"/>
            <a:ext cx="5743575" cy="2624138"/>
          </a:xfrm>
          <a:prstGeom prst="rect">
            <a:avLst/>
          </a:prstGeom>
        </p:spPr>
      </p:pic>
      <p:pic>
        <p:nvPicPr>
          <p:cNvPr id="7" name="Picture 6">
            <a:extLst>
              <a:ext uri="{FF2B5EF4-FFF2-40B4-BE49-F238E27FC236}">
                <a16:creationId xmlns:a16="http://schemas.microsoft.com/office/drawing/2014/main" id="{FF694A8E-E069-4E46-92B0-629C2377D945}"/>
              </a:ext>
            </a:extLst>
          </p:cNvPr>
          <p:cNvPicPr>
            <a:picLocks noChangeAspect="1"/>
          </p:cNvPicPr>
          <p:nvPr/>
        </p:nvPicPr>
        <p:blipFill>
          <a:blip r:embed="rId3"/>
          <a:stretch>
            <a:fillRect/>
          </a:stretch>
        </p:blipFill>
        <p:spPr>
          <a:xfrm>
            <a:off x="6200775" y="1269207"/>
            <a:ext cx="5991225" cy="2959894"/>
          </a:xfrm>
          <a:prstGeom prst="rect">
            <a:avLst/>
          </a:prstGeom>
        </p:spPr>
      </p:pic>
    </p:spTree>
    <p:extLst>
      <p:ext uri="{BB962C8B-B14F-4D97-AF65-F5344CB8AC3E}">
        <p14:creationId xmlns:p14="http://schemas.microsoft.com/office/powerpoint/2010/main" val="3777714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D43D-70B9-4F8C-A92A-87E7580F5B21}"/>
              </a:ext>
            </a:extLst>
          </p:cNvPr>
          <p:cNvSpPr>
            <a:spLocks noGrp="1"/>
          </p:cNvSpPr>
          <p:nvPr>
            <p:ph type="title"/>
          </p:nvPr>
        </p:nvSpPr>
        <p:spPr>
          <a:xfrm>
            <a:off x="838200" y="98426"/>
            <a:ext cx="10515600" cy="501650"/>
          </a:xfrm>
        </p:spPr>
        <p:txBody>
          <a:bodyPr>
            <a:normAutofit fontScale="90000"/>
          </a:bodyPr>
          <a:lstStyle/>
          <a:p>
            <a:r>
              <a:rPr lang="en-IN" dirty="0"/>
              <a:t>How do Neural Networks Work?</a:t>
            </a:r>
          </a:p>
        </p:txBody>
      </p:sp>
      <p:pic>
        <p:nvPicPr>
          <p:cNvPr id="5" name="Picture 4">
            <a:extLst>
              <a:ext uri="{FF2B5EF4-FFF2-40B4-BE49-F238E27FC236}">
                <a16:creationId xmlns:a16="http://schemas.microsoft.com/office/drawing/2014/main" id="{0A063110-CC5F-4B67-8479-4BF7BEBF3711}"/>
              </a:ext>
            </a:extLst>
          </p:cNvPr>
          <p:cNvPicPr>
            <a:picLocks noChangeAspect="1"/>
          </p:cNvPicPr>
          <p:nvPr/>
        </p:nvPicPr>
        <p:blipFill>
          <a:blip r:embed="rId2"/>
          <a:stretch>
            <a:fillRect/>
          </a:stretch>
        </p:blipFill>
        <p:spPr>
          <a:xfrm>
            <a:off x="123825" y="971550"/>
            <a:ext cx="4159112" cy="2305050"/>
          </a:xfrm>
          <a:prstGeom prst="rect">
            <a:avLst/>
          </a:prstGeom>
        </p:spPr>
      </p:pic>
      <p:pic>
        <p:nvPicPr>
          <p:cNvPr id="7" name="Picture 6">
            <a:extLst>
              <a:ext uri="{FF2B5EF4-FFF2-40B4-BE49-F238E27FC236}">
                <a16:creationId xmlns:a16="http://schemas.microsoft.com/office/drawing/2014/main" id="{4BE28E98-F8A3-4A7C-8084-55708CFCD7C1}"/>
              </a:ext>
            </a:extLst>
          </p:cNvPr>
          <p:cNvPicPr>
            <a:picLocks noChangeAspect="1"/>
          </p:cNvPicPr>
          <p:nvPr/>
        </p:nvPicPr>
        <p:blipFill>
          <a:blip r:embed="rId3"/>
          <a:stretch>
            <a:fillRect/>
          </a:stretch>
        </p:blipFill>
        <p:spPr>
          <a:xfrm>
            <a:off x="8338052" y="657225"/>
            <a:ext cx="3730123" cy="2619375"/>
          </a:xfrm>
          <a:prstGeom prst="rect">
            <a:avLst/>
          </a:prstGeom>
        </p:spPr>
      </p:pic>
      <p:pic>
        <p:nvPicPr>
          <p:cNvPr id="9" name="Picture 8">
            <a:extLst>
              <a:ext uri="{FF2B5EF4-FFF2-40B4-BE49-F238E27FC236}">
                <a16:creationId xmlns:a16="http://schemas.microsoft.com/office/drawing/2014/main" id="{37653A3A-880F-498D-A814-6F2CB3E5AB34}"/>
              </a:ext>
            </a:extLst>
          </p:cNvPr>
          <p:cNvPicPr>
            <a:picLocks noChangeAspect="1"/>
          </p:cNvPicPr>
          <p:nvPr/>
        </p:nvPicPr>
        <p:blipFill>
          <a:blip r:embed="rId4"/>
          <a:stretch>
            <a:fillRect/>
          </a:stretch>
        </p:blipFill>
        <p:spPr>
          <a:xfrm>
            <a:off x="123825" y="3581401"/>
            <a:ext cx="4233280" cy="3055939"/>
          </a:xfrm>
          <a:prstGeom prst="rect">
            <a:avLst/>
          </a:prstGeom>
        </p:spPr>
      </p:pic>
      <p:pic>
        <p:nvPicPr>
          <p:cNvPr id="11" name="Picture 10">
            <a:extLst>
              <a:ext uri="{FF2B5EF4-FFF2-40B4-BE49-F238E27FC236}">
                <a16:creationId xmlns:a16="http://schemas.microsoft.com/office/drawing/2014/main" id="{3D0DDF04-2217-499E-8628-CE577B756E3F}"/>
              </a:ext>
            </a:extLst>
          </p:cNvPr>
          <p:cNvPicPr>
            <a:picLocks noChangeAspect="1"/>
          </p:cNvPicPr>
          <p:nvPr/>
        </p:nvPicPr>
        <p:blipFill>
          <a:blip r:embed="rId5"/>
          <a:stretch>
            <a:fillRect/>
          </a:stretch>
        </p:blipFill>
        <p:spPr>
          <a:xfrm>
            <a:off x="4519321" y="3585371"/>
            <a:ext cx="3656514" cy="3055939"/>
          </a:xfrm>
          <a:prstGeom prst="rect">
            <a:avLst/>
          </a:prstGeom>
        </p:spPr>
      </p:pic>
      <p:pic>
        <p:nvPicPr>
          <p:cNvPr id="13" name="Picture 12">
            <a:extLst>
              <a:ext uri="{FF2B5EF4-FFF2-40B4-BE49-F238E27FC236}">
                <a16:creationId xmlns:a16="http://schemas.microsoft.com/office/drawing/2014/main" id="{90C3FED7-2872-4535-8083-CBB731C21B81}"/>
              </a:ext>
            </a:extLst>
          </p:cNvPr>
          <p:cNvPicPr>
            <a:picLocks noChangeAspect="1"/>
          </p:cNvPicPr>
          <p:nvPr/>
        </p:nvPicPr>
        <p:blipFill>
          <a:blip r:embed="rId6"/>
          <a:stretch>
            <a:fillRect/>
          </a:stretch>
        </p:blipFill>
        <p:spPr>
          <a:xfrm>
            <a:off x="8338052" y="3581401"/>
            <a:ext cx="3656514" cy="3055939"/>
          </a:xfrm>
          <a:prstGeom prst="rect">
            <a:avLst/>
          </a:prstGeom>
        </p:spPr>
      </p:pic>
      <p:pic>
        <p:nvPicPr>
          <p:cNvPr id="15" name="Picture 14">
            <a:extLst>
              <a:ext uri="{FF2B5EF4-FFF2-40B4-BE49-F238E27FC236}">
                <a16:creationId xmlns:a16="http://schemas.microsoft.com/office/drawing/2014/main" id="{ACDC2B4F-BBB7-4706-B0C4-3AE929E4F3C1}"/>
              </a:ext>
            </a:extLst>
          </p:cNvPr>
          <p:cNvPicPr>
            <a:picLocks noChangeAspect="1"/>
          </p:cNvPicPr>
          <p:nvPr/>
        </p:nvPicPr>
        <p:blipFill>
          <a:blip r:embed="rId7"/>
          <a:stretch>
            <a:fillRect/>
          </a:stretch>
        </p:blipFill>
        <p:spPr>
          <a:xfrm>
            <a:off x="4360871" y="548479"/>
            <a:ext cx="3814964" cy="2724150"/>
          </a:xfrm>
          <a:prstGeom prst="rect">
            <a:avLst/>
          </a:prstGeom>
        </p:spPr>
      </p:pic>
    </p:spTree>
    <p:extLst>
      <p:ext uri="{BB962C8B-B14F-4D97-AF65-F5344CB8AC3E}">
        <p14:creationId xmlns:p14="http://schemas.microsoft.com/office/powerpoint/2010/main" val="11565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D43D-70B9-4F8C-A92A-87E7580F5B21}"/>
              </a:ext>
            </a:extLst>
          </p:cNvPr>
          <p:cNvSpPr>
            <a:spLocks noGrp="1"/>
          </p:cNvSpPr>
          <p:nvPr>
            <p:ph type="title"/>
          </p:nvPr>
        </p:nvSpPr>
        <p:spPr>
          <a:xfrm>
            <a:off x="200025" y="98426"/>
            <a:ext cx="11153775" cy="501650"/>
          </a:xfrm>
        </p:spPr>
        <p:txBody>
          <a:bodyPr>
            <a:normAutofit fontScale="90000"/>
          </a:bodyPr>
          <a:lstStyle/>
          <a:p>
            <a:r>
              <a:rPr lang="en-IN" dirty="0"/>
              <a:t>How do Neural Networks Learn?</a:t>
            </a:r>
          </a:p>
        </p:txBody>
      </p:sp>
      <p:pic>
        <p:nvPicPr>
          <p:cNvPr id="4" name="Picture 3">
            <a:extLst>
              <a:ext uri="{FF2B5EF4-FFF2-40B4-BE49-F238E27FC236}">
                <a16:creationId xmlns:a16="http://schemas.microsoft.com/office/drawing/2014/main" id="{7D4AB10E-C154-425C-854E-2AC118898A00}"/>
              </a:ext>
            </a:extLst>
          </p:cNvPr>
          <p:cNvPicPr>
            <a:picLocks noChangeAspect="1"/>
          </p:cNvPicPr>
          <p:nvPr/>
        </p:nvPicPr>
        <p:blipFill>
          <a:blip r:embed="rId2"/>
          <a:stretch>
            <a:fillRect/>
          </a:stretch>
        </p:blipFill>
        <p:spPr>
          <a:xfrm>
            <a:off x="347662" y="800100"/>
            <a:ext cx="5264617" cy="2000250"/>
          </a:xfrm>
          <a:prstGeom prst="rect">
            <a:avLst/>
          </a:prstGeom>
        </p:spPr>
      </p:pic>
      <p:pic>
        <p:nvPicPr>
          <p:cNvPr id="8" name="Picture 7">
            <a:extLst>
              <a:ext uri="{FF2B5EF4-FFF2-40B4-BE49-F238E27FC236}">
                <a16:creationId xmlns:a16="http://schemas.microsoft.com/office/drawing/2014/main" id="{A0A6D88A-59EF-4CA1-AA2A-8D96B172E1E8}"/>
              </a:ext>
            </a:extLst>
          </p:cNvPr>
          <p:cNvPicPr>
            <a:picLocks noChangeAspect="1"/>
          </p:cNvPicPr>
          <p:nvPr/>
        </p:nvPicPr>
        <p:blipFill>
          <a:blip r:embed="rId3"/>
          <a:stretch>
            <a:fillRect/>
          </a:stretch>
        </p:blipFill>
        <p:spPr>
          <a:xfrm>
            <a:off x="6457949" y="690563"/>
            <a:ext cx="4895851" cy="1957388"/>
          </a:xfrm>
          <a:prstGeom prst="rect">
            <a:avLst/>
          </a:prstGeom>
        </p:spPr>
      </p:pic>
      <p:pic>
        <p:nvPicPr>
          <p:cNvPr id="12" name="Picture 11">
            <a:extLst>
              <a:ext uri="{FF2B5EF4-FFF2-40B4-BE49-F238E27FC236}">
                <a16:creationId xmlns:a16="http://schemas.microsoft.com/office/drawing/2014/main" id="{92A580B1-B71C-4CF0-B384-7C0A618581E7}"/>
              </a:ext>
            </a:extLst>
          </p:cNvPr>
          <p:cNvPicPr>
            <a:picLocks noChangeAspect="1"/>
          </p:cNvPicPr>
          <p:nvPr/>
        </p:nvPicPr>
        <p:blipFill>
          <a:blip r:embed="rId4"/>
          <a:stretch>
            <a:fillRect/>
          </a:stretch>
        </p:blipFill>
        <p:spPr>
          <a:xfrm>
            <a:off x="537887" y="2891803"/>
            <a:ext cx="5105676" cy="1842122"/>
          </a:xfrm>
          <a:prstGeom prst="rect">
            <a:avLst/>
          </a:prstGeom>
        </p:spPr>
      </p:pic>
      <p:pic>
        <p:nvPicPr>
          <p:cNvPr id="16" name="Picture 15">
            <a:extLst>
              <a:ext uri="{FF2B5EF4-FFF2-40B4-BE49-F238E27FC236}">
                <a16:creationId xmlns:a16="http://schemas.microsoft.com/office/drawing/2014/main" id="{2BD7DB12-795D-4985-9EA5-92336C45ECCB}"/>
              </a:ext>
            </a:extLst>
          </p:cNvPr>
          <p:cNvPicPr>
            <a:picLocks noChangeAspect="1"/>
          </p:cNvPicPr>
          <p:nvPr/>
        </p:nvPicPr>
        <p:blipFill>
          <a:blip r:embed="rId5"/>
          <a:stretch>
            <a:fillRect/>
          </a:stretch>
        </p:blipFill>
        <p:spPr>
          <a:xfrm>
            <a:off x="6457949" y="2800350"/>
            <a:ext cx="5105677" cy="1790700"/>
          </a:xfrm>
          <a:prstGeom prst="rect">
            <a:avLst/>
          </a:prstGeom>
        </p:spPr>
      </p:pic>
      <p:pic>
        <p:nvPicPr>
          <p:cNvPr id="18" name="Picture 17">
            <a:extLst>
              <a:ext uri="{FF2B5EF4-FFF2-40B4-BE49-F238E27FC236}">
                <a16:creationId xmlns:a16="http://schemas.microsoft.com/office/drawing/2014/main" id="{2E956BAF-F041-46B4-8134-798D45981E13}"/>
              </a:ext>
            </a:extLst>
          </p:cNvPr>
          <p:cNvPicPr>
            <a:picLocks noChangeAspect="1"/>
          </p:cNvPicPr>
          <p:nvPr/>
        </p:nvPicPr>
        <p:blipFill>
          <a:blip r:embed="rId6"/>
          <a:stretch>
            <a:fillRect/>
          </a:stretch>
        </p:blipFill>
        <p:spPr>
          <a:xfrm>
            <a:off x="537887" y="4863479"/>
            <a:ext cx="5105676" cy="1896095"/>
          </a:xfrm>
          <a:prstGeom prst="rect">
            <a:avLst/>
          </a:prstGeom>
        </p:spPr>
      </p:pic>
      <p:pic>
        <p:nvPicPr>
          <p:cNvPr id="20" name="Picture 19">
            <a:extLst>
              <a:ext uri="{FF2B5EF4-FFF2-40B4-BE49-F238E27FC236}">
                <a16:creationId xmlns:a16="http://schemas.microsoft.com/office/drawing/2014/main" id="{9CC1DAB2-3783-468D-B6B9-B21F69D6AB3C}"/>
              </a:ext>
            </a:extLst>
          </p:cNvPr>
          <p:cNvPicPr>
            <a:picLocks noChangeAspect="1"/>
          </p:cNvPicPr>
          <p:nvPr/>
        </p:nvPicPr>
        <p:blipFill>
          <a:blip r:embed="rId7"/>
          <a:stretch>
            <a:fillRect/>
          </a:stretch>
        </p:blipFill>
        <p:spPr>
          <a:xfrm>
            <a:off x="6457949" y="4716151"/>
            <a:ext cx="5105676" cy="1896095"/>
          </a:xfrm>
          <a:prstGeom prst="rect">
            <a:avLst/>
          </a:prstGeom>
        </p:spPr>
      </p:pic>
    </p:spTree>
    <p:extLst>
      <p:ext uri="{BB962C8B-B14F-4D97-AF65-F5344CB8AC3E}">
        <p14:creationId xmlns:p14="http://schemas.microsoft.com/office/powerpoint/2010/main" val="481275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D43D-70B9-4F8C-A92A-87E7580F5B21}"/>
              </a:ext>
            </a:extLst>
          </p:cNvPr>
          <p:cNvSpPr>
            <a:spLocks noGrp="1"/>
          </p:cNvSpPr>
          <p:nvPr>
            <p:ph type="title"/>
          </p:nvPr>
        </p:nvSpPr>
        <p:spPr>
          <a:xfrm>
            <a:off x="200025" y="98426"/>
            <a:ext cx="11153775" cy="501650"/>
          </a:xfrm>
        </p:spPr>
        <p:txBody>
          <a:bodyPr>
            <a:normAutofit fontScale="90000"/>
          </a:bodyPr>
          <a:lstStyle/>
          <a:p>
            <a:r>
              <a:rPr lang="en-IN" dirty="0"/>
              <a:t>How do Neural Networks Learn?</a:t>
            </a:r>
          </a:p>
        </p:txBody>
      </p:sp>
      <p:pic>
        <p:nvPicPr>
          <p:cNvPr id="7" name="Picture 6">
            <a:extLst>
              <a:ext uri="{FF2B5EF4-FFF2-40B4-BE49-F238E27FC236}">
                <a16:creationId xmlns:a16="http://schemas.microsoft.com/office/drawing/2014/main" id="{C1D55C3A-9E1E-4759-8884-C2D44674122D}"/>
              </a:ext>
            </a:extLst>
          </p:cNvPr>
          <p:cNvPicPr>
            <a:picLocks noChangeAspect="1"/>
          </p:cNvPicPr>
          <p:nvPr/>
        </p:nvPicPr>
        <p:blipFill>
          <a:blip r:embed="rId2"/>
          <a:stretch>
            <a:fillRect/>
          </a:stretch>
        </p:blipFill>
        <p:spPr>
          <a:xfrm>
            <a:off x="200025" y="735146"/>
            <a:ext cx="5491858" cy="2398471"/>
          </a:xfrm>
          <a:prstGeom prst="rect">
            <a:avLst/>
          </a:prstGeom>
        </p:spPr>
      </p:pic>
      <p:pic>
        <p:nvPicPr>
          <p:cNvPr id="10" name="Picture 9">
            <a:extLst>
              <a:ext uri="{FF2B5EF4-FFF2-40B4-BE49-F238E27FC236}">
                <a16:creationId xmlns:a16="http://schemas.microsoft.com/office/drawing/2014/main" id="{C9A5F9C0-E344-4050-A2BA-6F61CE3AEB20}"/>
              </a:ext>
            </a:extLst>
          </p:cNvPr>
          <p:cNvPicPr>
            <a:picLocks noChangeAspect="1"/>
          </p:cNvPicPr>
          <p:nvPr/>
        </p:nvPicPr>
        <p:blipFill>
          <a:blip r:embed="rId3"/>
          <a:stretch>
            <a:fillRect/>
          </a:stretch>
        </p:blipFill>
        <p:spPr>
          <a:xfrm>
            <a:off x="5691883" y="600075"/>
            <a:ext cx="6141165" cy="2533541"/>
          </a:xfrm>
          <a:prstGeom prst="rect">
            <a:avLst/>
          </a:prstGeom>
        </p:spPr>
      </p:pic>
      <p:pic>
        <p:nvPicPr>
          <p:cNvPr id="13" name="Picture 12">
            <a:extLst>
              <a:ext uri="{FF2B5EF4-FFF2-40B4-BE49-F238E27FC236}">
                <a16:creationId xmlns:a16="http://schemas.microsoft.com/office/drawing/2014/main" id="{7793693B-5B7A-4D90-B1F4-7B29B2D8F302}"/>
              </a:ext>
            </a:extLst>
          </p:cNvPr>
          <p:cNvPicPr>
            <a:picLocks noChangeAspect="1"/>
          </p:cNvPicPr>
          <p:nvPr/>
        </p:nvPicPr>
        <p:blipFill>
          <a:blip r:embed="rId4"/>
          <a:stretch>
            <a:fillRect/>
          </a:stretch>
        </p:blipFill>
        <p:spPr>
          <a:xfrm>
            <a:off x="200025" y="3298040"/>
            <a:ext cx="5358294" cy="2824813"/>
          </a:xfrm>
          <a:prstGeom prst="rect">
            <a:avLst/>
          </a:prstGeom>
        </p:spPr>
      </p:pic>
      <p:pic>
        <p:nvPicPr>
          <p:cNvPr id="15" name="Picture 14">
            <a:extLst>
              <a:ext uri="{FF2B5EF4-FFF2-40B4-BE49-F238E27FC236}">
                <a16:creationId xmlns:a16="http://schemas.microsoft.com/office/drawing/2014/main" id="{5A8B67D7-B2E4-4337-83B5-E2842C46EF3E}"/>
              </a:ext>
            </a:extLst>
          </p:cNvPr>
          <p:cNvPicPr>
            <a:picLocks noChangeAspect="1"/>
          </p:cNvPicPr>
          <p:nvPr/>
        </p:nvPicPr>
        <p:blipFill>
          <a:blip r:embed="rId5"/>
          <a:stretch>
            <a:fillRect/>
          </a:stretch>
        </p:blipFill>
        <p:spPr>
          <a:xfrm>
            <a:off x="5691883" y="3298039"/>
            <a:ext cx="6300092" cy="2824813"/>
          </a:xfrm>
          <a:prstGeom prst="rect">
            <a:avLst/>
          </a:prstGeom>
        </p:spPr>
      </p:pic>
    </p:spTree>
    <p:extLst>
      <p:ext uri="{BB962C8B-B14F-4D97-AF65-F5344CB8AC3E}">
        <p14:creationId xmlns:p14="http://schemas.microsoft.com/office/powerpoint/2010/main" val="1076624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ED0D3-5FD2-4D08-9239-5C16527E7CD2}"/>
              </a:ext>
            </a:extLst>
          </p:cNvPr>
          <p:cNvSpPr>
            <a:spLocks noGrp="1"/>
          </p:cNvSpPr>
          <p:nvPr>
            <p:ph type="title"/>
          </p:nvPr>
        </p:nvSpPr>
        <p:spPr>
          <a:xfrm>
            <a:off x="838200" y="365126"/>
            <a:ext cx="10515600" cy="631468"/>
          </a:xfrm>
        </p:spPr>
        <p:txBody>
          <a:bodyPr>
            <a:normAutofit fontScale="90000"/>
          </a:bodyPr>
          <a:lstStyle/>
          <a:p>
            <a:r>
              <a:rPr lang="en-IN" dirty="0"/>
              <a:t>Gradient Descent vs Stochastic Gradient Descent</a:t>
            </a:r>
          </a:p>
        </p:txBody>
      </p:sp>
      <p:pic>
        <p:nvPicPr>
          <p:cNvPr id="5" name="Picture 4">
            <a:extLst>
              <a:ext uri="{FF2B5EF4-FFF2-40B4-BE49-F238E27FC236}">
                <a16:creationId xmlns:a16="http://schemas.microsoft.com/office/drawing/2014/main" id="{3EF64A89-50BD-4DE1-B8CC-5DA81833D1A5}"/>
              </a:ext>
            </a:extLst>
          </p:cNvPr>
          <p:cNvPicPr>
            <a:picLocks noChangeAspect="1"/>
          </p:cNvPicPr>
          <p:nvPr/>
        </p:nvPicPr>
        <p:blipFill>
          <a:blip r:embed="rId2"/>
          <a:stretch>
            <a:fillRect/>
          </a:stretch>
        </p:blipFill>
        <p:spPr>
          <a:xfrm>
            <a:off x="1028700" y="1419225"/>
            <a:ext cx="10134600" cy="4019550"/>
          </a:xfrm>
          <a:prstGeom prst="rect">
            <a:avLst/>
          </a:prstGeom>
        </p:spPr>
      </p:pic>
    </p:spTree>
    <p:extLst>
      <p:ext uri="{BB962C8B-B14F-4D97-AF65-F5344CB8AC3E}">
        <p14:creationId xmlns:p14="http://schemas.microsoft.com/office/powerpoint/2010/main" val="1117698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A9B20-3A3C-4334-B5FB-F773A0D68009}"/>
              </a:ext>
            </a:extLst>
          </p:cNvPr>
          <p:cNvSpPr>
            <a:spLocks noGrp="1"/>
          </p:cNvSpPr>
          <p:nvPr>
            <p:ph type="title"/>
          </p:nvPr>
        </p:nvSpPr>
        <p:spPr>
          <a:xfrm>
            <a:off x="441789" y="365126"/>
            <a:ext cx="10912011" cy="590372"/>
          </a:xfrm>
        </p:spPr>
        <p:txBody>
          <a:bodyPr>
            <a:normAutofit fontScale="90000"/>
          </a:bodyPr>
          <a:lstStyle/>
          <a:p>
            <a:r>
              <a:rPr lang="en-IN" dirty="0" err="1"/>
              <a:t>BackPropagation</a:t>
            </a:r>
            <a:endParaRPr lang="en-IN" dirty="0"/>
          </a:p>
        </p:txBody>
      </p:sp>
      <p:pic>
        <p:nvPicPr>
          <p:cNvPr id="5" name="Picture 4">
            <a:extLst>
              <a:ext uri="{FF2B5EF4-FFF2-40B4-BE49-F238E27FC236}">
                <a16:creationId xmlns:a16="http://schemas.microsoft.com/office/drawing/2014/main" id="{CA9D7862-C1C2-4A9B-9B95-732E34E851B7}"/>
              </a:ext>
            </a:extLst>
          </p:cNvPr>
          <p:cNvPicPr>
            <a:picLocks noChangeAspect="1"/>
          </p:cNvPicPr>
          <p:nvPr/>
        </p:nvPicPr>
        <p:blipFill>
          <a:blip r:embed="rId2"/>
          <a:stretch>
            <a:fillRect/>
          </a:stretch>
        </p:blipFill>
        <p:spPr>
          <a:xfrm>
            <a:off x="220359" y="981253"/>
            <a:ext cx="5050284" cy="3106642"/>
          </a:xfrm>
          <a:prstGeom prst="rect">
            <a:avLst/>
          </a:prstGeom>
        </p:spPr>
      </p:pic>
      <p:pic>
        <p:nvPicPr>
          <p:cNvPr id="7" name="Picture 6">
            <a:extLst>
              <a:ext uri="{FF2B5EF4-FFF2-40B4-BE49-F238E27FC236}">
                <a16:creationId xmlns:a16="http://schemas.microsoft.com/office/drawing/2014/main" id="{7596FD31-D8ED-4142-A678-9D84EAA1313A}"/>
              </a:ext>
            </a:extLst>
          </p:cNvPr>
          <p:cNvPicPr>
            <a:picLocks noChangeAspect="1"/>
          </p:cNvPicPr>
          <p:nvPr/>
        </p:nvPicPr>
        <p:blipFill>
          <a:blip r:embed="rId3"/>
          <a:stretch>
            <a:fillRect/>
          </a:stretch>
        </p:blipFill>
        <p:spPr>
          <a:xfrm>
            <a:off x="323100" y="3991189"/>
            <a:ext cx="4520740" cy="2866811"/>
          </a:xfrm>
          <a:prstGeom prst="rect">
            <a:avLst/>
          </a:prstGeom>
        </p:spPr>
      </p:pic>
      <p:pic>
        <p:nvPicPr>
          <p:cNvPr id="9" name="Picture 8">
            <a:extLst>
              <a:ext uri="{FF2B5EF4-FFF2-40B4-BE49-F238E27FC236}">
                <a16:creationId xmlns:a16="http://schemas.microsoft.com/office/drawing/2014/main" id="{D2BF2559-4D4A-40B1-9F3B-32FFFDB1A191}"/>
              </a:ext>
            </a:extLst>
          </p:cNvPr>
          <p:cNvPicPr>
            <a:picLocks noChangeAspect="1"/>
          </p:cNvPicPr>
          <p:nvPr/>
        </p:nvPicPr>
        <p:blipFill>
          <a:blip r:embed="rId4"/>
          <a:stretch>
            <a:fillRect/>
          </a:stretch>
        </p:blipFill>
        <p:spPr>
          <a:xfrm>
            <a:off x="5459806" y="1821488"/>
            <a:ext cx="5728752" cy="4055330"/>
          </a:xfrm>
          <a:prstGeom prst="rect">
            <a:avLst/>
          </a:prstGeom>
        </p:spPr>
      </p:pic>
    </p:spTree>
    <p:extLst>
      <p:ext uri="{BB962C8B-B14F-4D97-AF65-F5344CB8AC3E}">
        <p14:creationId xmlns:p14="http://schemas.microsoft.com/office/powerpoint/2010/main" val="1580217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470CC2-7F28-4A34-B5C2-035FC8EFDCED}"/>
              </a:ext>
            </a:extLst>
          </p:cNvPr>
          <p:cNvSpPr txBox="1"/>
          <p:nvPr/>
        </p:nvSpPr>
        <p:spPr>
          <a:xfrm>
            <a:off x="481173" y="612844"/>
            <a:ext cx="11229654" cy="5724644"/>
          </a:xfrm>
          <a:prstGeom prst="rect">
            <a:avLst/>
          </a:prstGeom>
          <a:noFill/>
        </p:spPr>
        <p:txBody>
          <a:bodyPr wrap="square">
            <a:spAutoFit/>
          </a:bodyPr>
          <a:lstStyle/>
          <a:p>
            <a:r>
              <a:rPr lang="en-US" sz="2400" b="1" dirty="0"/>
              <a:t>Number of Neurons In Input and Output Layers</a:t>
            </a:r>
          </a:p>
          <a:p>
            <a:r>
              <a:rPr lang="en-US" dirty="0"/>
              <a:t>The number of neurons in the input layer is equal to the number of features in the data and in very rare cases, there will be one input layer for bias. Whereas the number of neurons in the output depends on whether is the model is used as a regressor or classifier. If the model is a regressor then the output layer will have only a single neuron but in case if the model is a classifier it will have a single neuron or multiple neurons depending on the class label of the model.</a:t>
            </a:r>
          </a:p>
          <a:p>
            <a:r>
              <a:rPr lang="en-US" dirty="0"/>
              <a:t>There are many rule-of-thumb methods for determining the correct number of neurons to use in the hidden layers, such as the following:</a:t>
            </a:r>
          </a:p>
          <a:p>
            <a:endParaRPr lang="en-US" dirty="0"/>
          </a:p>
          <a:p>
            <a:r>
              <a:rPr lang="en-US" dirty="0"/>
              <a:t>The number of hidden neurons should be between the size of the input layer and the size of the output layer.</a:t>
            </a:r>
          </a:p>
          <a:p>
            <a:r>
              <a:rPr lang="en-US" dirty="0"/>
              <a:t>The number of hidden neurons should be 2/3 the size of the input layer, plus the size of the output layer.</a:t>
            </a:r>
          </a:p>
          <a:p>
            <a:r>
              <a:rPr lang="en-US" dirty="0"/>
              <a:t>The number of hidden neurons should be less than twice the size of the input layer.</a:t>
            </a:r>
          </a:p>
          <a:p>
            <a:endParaRPr lang="en-US" dirty="0"/>
          </a:p>
          <a:p>
            <a:r>
              <a:rPr lang="en-US" dirty="0"/>
              <a:t>Moreover, the number of neurons and number layers required for the hidden layer also depends upon training cases, amount of outliers, the complexity of, data that is to be learned, and the type of activation functions used.</a:t>
            </a:r>
          </a:p>
          <a:p>
            <a:endParaRPr lang="en-US" dirty="0"/>
          </a:p>
          <a:p>
            <a:r>
              <a:rPr lang="en-US" dirty="0"/>
              <a:t>Most of the problems can be solved by using a single hidden layer with the number of neurons equal to the mean of the input and output layer. If less number of neurons is chosen it will lead to underfitting and high statistical bias. Whereas if we choose too many neurons it may lead to overfitting, high variance, and increases the time it takes to train the network.</a:t>
            </a:r>
            <a:endParaRPr lang="en-IN" dirty="0"/>
          </a:p>
        </p:txBody>
      </p:sp>
    </p:spTree>
    <p:extLst>
      <p:ext uri="{BB962C8B-B14F-4D97-AF65-F5344CB8AC3E}">
        <p14:creationId xmlns:p14="http://schemas.microsoft.com/office/powerpoint/2010/main" val="3699397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4A01A9-999B-495E-BEE6-FB2B7081F0C3}"/>
              </a:ext>
            </a:extLst>
          </p:cNvPr>
          <p:cNvPicPr>
            <a:picLocks noChangeAspect="1"/>
          </p:cNvPicPr>
          <p:nvPr/>
        </p:nvPicPr>
        <p:blipFill>
          <a:blip r:embed="rId2"/>
          <a:stretch>
            <a:fillRect/>
          </a:stretch>
        </p:blipFill>
        <p:spPr>
          <a:xfrm>
            <a:off x="149116" y="785812"/>
            <a:ext cx="3695700" cy="3714750"/>
          </a:xfrm>
          <a:prstGeom prst="rect">
            <a:avLst/>
          </a:prstGeom>
        </p:spPr>
      </p:pic>
      <p:pic>
        <p:nvPicPr>
          <p:cNvPr id="7" name="Picture 6">
            <a:extLst>
              <a:ext uri="{FF2B5EF4-FFF2-40B4-BE49-F238E27FC236}">
                <a16:creationId xmlns:a16="http://schemas.microsoft.com/office/drawing/2014/main" id="{C9C0321A-4750-4940-9390-70E283A7EACD}"/>
              </a:ext>
            </a:extLst>
          </p:cNvPr>
          <p:cNvPicPr>
            <a:picLocks noChangeAspect="1"/>
          </p:cNvPicPr>
          <p:nvPr/>
        </p:nvPicPr>
        <p:blipFill>
          <a:blip r:embed="rId3"/>
          <a:stretch>
            <a:fillRect/>
          </a:stretch>
        </p:blipFill>
        <p:spPr>
          <a:xfrm>
            <a:off x="4119562" y="500062"/>
            <a:ext cx="3952875" cy="4000500"/>
          </a:xfrm>
          <a:prstGeom prst="rect">
            <a:avLst/>
          </a:prstGeom>
        </p:spPr>
      </p:pic>
      <p:pic>
        <p:nvPicPr>
          <p:cNvPr id="9" name="Picture 8">
            <a:extLst>
              <a:ext uri="{FF2B5EF4-FFF2-40B4-BE49-F238E27FC236}">
                <a16:creationId xmlns:a16="http://schemas.microsoft.com/office/drawing/2014/main" id="{F2272FA9-47E8-4635-B426-F065BD9E2723}"/>
              </a:ext>
            </a:extLst>
          </p:cNvPr>
          <p:cNvPicPr>
            <a:picLocks noChangeAspect="1"/>
          </p:cNvPicPr>
          <p:nvPr/>
        </p:nvPicPr>
        <p:blipFill>
          <a:blip r:embed="rId4"/>
          <a:stretch>
            <a:fillRect/>
          </a:stretch>
        </p:blipFill>
        <p:spPr>
          <a:xfrm>
            <a:off x="8137802" y="500062"/>
            <a:ext cx="4054198" cy="4000500"/>
          </a:xfrm>
          <a:prstGeom prst="rect">
            <a:avLst/>
          </a:prstGeom>
        </p:spPr>
      </p:pic>
    </p:spTree>
    <p:extLst>
      <p:ext uri="{BB962C8B-B14F-4D97-AF65-F5344CB8AC3E}">
        <p14:creationId xmlns:p14="http://schemas.microsoft.com/office/powerpoint/2010/main" val="884597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90639-DB08-44D1-A608-8772C3F8ACDF}"/>
              </a:ext>
            </a:extLst>
          </p:cNvPr>
          <p:cNvSpPr>
            <a:spLocks noGrp="1"/>
          </p:cNvSpPr>
          <p:nvPr>
            <p:ph type="title"/>
          </p:nvPr>
        </p:nvSpPr>
        <p:spPr>
          <a:xfrm>
            <a:off x="838200" y="231562"/>
            <a:ext cx="10515600" cy="600646"/>
          </a:xfrm>
        </p:spPr>
        <p:txBody>
          <a:bodyPr>
            <a:normAutofit fontScale="90000"/>
          </a:bodyPr>
          <a:lstStyle/>
          <a:p>
            <a:r>
              <a:rPr lang="en-IN" dirty="0"/>
              <a:t>Convolutional Neural Networks</a:t>
            </a:r>
          </a:p>
        </p:txBody>
      </p:sp>
      <p:pic>
        <p:nvPicPr>
          <p:cNvPr id="5" name="Picture 4">
            <a:extLst>
              <a:ext uri="{FF2B5EF4-FFF2-40B4-BE49-F238E27FC236}">
                <a16:creationId xmlns:a16="http://schemas.microsoft.com/office/drawing/2014/main" id="{160C3E9C-3754-415C-8DC3-22F7C5CC5925}"/>
              </a:ext>
            </a:extLst>
          </p:cNvPr>
          <p:cNvPicPr>
            <a:picLocks noChangeAspect="1"/>
          </p:cNvPicPr>
          <p:nvPr/>
        </p:nvPicPr>
        <p:blipFill>
          <a:blip r:embed="rId2"/>
          <a:stretch>
            <a:fillRect/>
          </a:stretch>
        </p:blipFill>
        <p:spPr>
          <a:xfrm>
            <a:off x="369335" y="1259869"/>
            <a:ext cx="6380786" cy="4838960"/>
          </a:xfrm>
          <a:prstGeom prst="rect">
            <a:avLst/>
          </a:prstGeom>
        </p:spPr>
      </p:pic>
      <p:pic>
        <p:nvPicPr>
          <p:cNvPr id="7" name="Picture 6">
            <a:extLst>
              <a:ext uri="{FF2B5EF4-FFF2-40B4-BE49-F238E27FC236}">
                <a16:creationId xmlns:a16="http://schemas.microsoft.com/office/drawing/2014/main" id="{5B4E635F-CF1F-4519-873A-18F30A988520}"/>
              </a:ext>
            </a:extLst>
          </p:cNvPr>
          <p:cNvPicPr>
            <a:picLocks noChangeAspect="1"/>
          </p:cNvPicPr>
          <p:nvPr/>
        </p:nvPicPr>
        <p:blipFill>
          <a:blip r:embed="rId3"/>
          <a:stretch>
            <a:fillRect/>
          </a:stretch>
        </p:blipFill>
        <p:spPr>
          <a:xfrm>
            <a:off x="7135402" y="1290905"/>
            <a:ext cx="4687263" cy="2138095"/>
          </a:xfrm>
          <a:prstGeom prst="rect">
            <a:avLst/>
          </a:prstGeom>
        </p:spPr>
      </p:pic>
      <p:pic>
        <p:nvPicPr>
          <p:cNvPr id="9" name="Picture 8">
            <a:extLst>
              <a:ext uri="{FF2B5EF4-FFF2-40B4-BE49-F238E27FC236}">
                <a16:creationId xmlns:a16="http://schemas.microsoft.com/office/drawing/2014/main" id="{EDB6E6B3-0392-4828-9564-6A54DDD9FAF3}"/>
              </a:ext>
            </a:extLst>
          </p:cNvPr>
          <p:cNvPicPr>
            <a:picLocks noChangeAspect="1"/>
          </p:cNvPicPr>
          <p:nvPr/>
        </p:nvPicPr>
        <p:blipFill>
          <a:blip r:embed="rId4"/>
          <a:stretch>
            <a:fillRect/>
          </a:stretch>
        </p:blipFill>
        <p:spPr>
          <a:xfrm>
            <a:off x="6829973" y="3546670"/>
            <a:ext cx="5298119" cy="2802759"/>
          </a:xfrm>
          <a:prstGeom prst="rect">
            <a:avLst/>
          </a:prstGeom>
        </p:spPr>
      </p:pic>
    </p:spTree>
    <p:extLst>
      <p:ext uri="{BB962C8B-B14F-4D97-AF65-F5344CB8AC3E}">
        <p14:creationId xmlns:p14="http://schemas.microsoft.com/office/powerpoint/2010/main" val="850571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6A6477-6CBE-48A8-9C2B-440D6991A3D6}"/>
              </a:ext>
            </a:extLst>
          </p:cNvPr>
          <p:cNvSpPr>
            <a:spLocks noGrp="1"/>
          </p:cNvSpPr>
          <p:nvPr>
            <p:ph type="title"/>
          </p:nvPr>
        </p:nvSpPr>
        <p:spPr>
          <a:xfrm>
            <a:off x="76200" y="127000"/>
            <a:ext cx="11277600" cy="454025"/>
          </a:xfrm>
        </p:spPr>
        <p:txBody>
          <a:bodyPr>
            <a:normAutofit fontScale="90000"/>
          </a:bodyPr>
          <a:lstStyle/>
          <a:p>
            <a:r>
              <a:rPr lang="en-IN" dirty="0"/>
              <a:t>NLP-Natural Language Processing</a:t>
            </a:r>
          </a:p>
        </p:txBody>
      </p:sp>
      <p:sp>
        <p:nvSpPr>
          <p:cNvPr id="8" name="TextBox 7">
            <a:extLst>
              <a:ext uri="{FF2B5EF4-FFF2-40B4-BE49-F238E27FC236}">
                <a16:creationId xmlns:a16="http://schemas.microsoft.com/office/drawing/2014/main" id="{B1A560BE-AC6D-46E0-8D83-301A5681730A}"/>
              </a:ext>
            </a:extLst>
          </p:cNvPr>
          <p:cNvSpPr txBox="1"/>
          <p:nvPr/>
        </p:nvSpPr>
        <p:spPr>
          <a:xfrm>
            <a:off x="6742430" y="1720840"/>
            <a:ext cx="5181600" cy="3416320"/>
          </a:xfrm>
          <a:prstGeom prst="rect">
            <a:avLst/>
          </a:prstGeom>
          <a:noFill/>
        </p:spPr>
        <p:txBody>
          <a:bodyPr wrap="square" rtlCol="0">
            <a:spAutoFit/>
          </a:bodyPr>
          <a:lstStyle/>
          <a:p>
            <a:r>
              <a:rPr lang="en-IN" sz="1800" dirty="0">
                <a:solidFill>
                  <a:srgbClr val="2D2F31"/>
                </a:solidFill>
                <a:effectLst/>
                <a:ea typeface="Times New Roman" panose="02020603050405020304" pitchFamily="18" charset="0"/>
              </a:rPr>
              <a:t>A very general overview of what happens.</a:t>
            </a:r>
            <a:r>
              <a:rPr lang="en-IN" sz="1800" dirty="0">
                <a:effectLst/>
                <a:ea typeface="Times New Roman" panose="02020603050405020304" pitchFamily="18" charset="0"/>
              </a:rPr>
              <a:t> We look at the frequencies, certain mathematical operations and we're not doing any neural computations or not creating any neural networks. We're just doing mathematical calculations</a:t>
            </a:r>
          </a:p>
          <a:p>
            <a:r>
              <a:rPr lang="en-IN" sz="1800" dirty="0">
                <a:solidFill>
                  <a:srgbClr val="2D2F31"/>
                </a:solidFill>
                <a:effectLst/>
                <a:ea typeface="Times New Roman" panose="02020603050405020304" pitchFamily="18" charset="0"/>
              </a:rPr>
              <a:t>around the frequencies that we can observe, comparing them</a:t>
            </a:r>
            <a:r>
              <a:rPr lang="en-IN" sz="1800" dirty="0">
                <a:effectLst/>
                <a:ea typeface="Times New Roman" panose="02020603050405020304" pitchFamily="18" charset="0"/>
              </a:rPr>
              <a:t> to the mathematical calculations we have in our library of pre-</a:t>
            </a:r>
            <a:r>
              <a:rPr lang="en-IN" sz="1800" dirty="0" err="1">
                <a:effectLst/>
                <a:ea typeface="Times New Roman" panose="02020603050405020304" pitchFamily="18" charset="0"/>
              </a:rPr>
              <a:t>analyzed</a:t>
            </a:r>
            <a:r>
              <a:rPr lang="en-IN" sz="1800" dirty="0">
                <a:effectLst/>
                <a:ea typeface="Times New Roman" panose="02020603050405020304" pitchFamily="18" charset="0"/>
              </a:rPr>
              <a:t> frequencies. And then we are matching it up. We're finding what word a person is saying, what question they're asking or what the sentence is meaning. And then that is how we recognize speech.</a:t>
            </a:r>
          </a:p>
        </p:txBody>
      </p:sp>
      <p:pic>
        <p:nvPicPr>
          <p:cNvPr id="3" name="Picture 2">
            <a:extLst>
              <a:ext uri="{FF2B5EF4-FFF2-40B4-BE49-F238E27FC236}">
                <a16:creationId xmlns:a16="http://schemas.microsoft.com/office/drawing/2014/main" id="{3D005AAE-6237-41AF-9698-6D3B01C14758}"/>
              </a:ext>
            </a:extLst>
          </p:cNvPr>
          <p:cNvPicPr>
            <a:picLocks noChangeAspect="1"/>
          </p:cNvPicPr>
          <p:nvPr/>
        </p:nvPicPr>
        <p:blipFill>
          <a:blip r:embed="rId2"/>
          <a:stretch>
            <a:fillRect/>
          </a:stretch>
        </p:blipFill>
        <p:spPr>
          <a:xfrm>
            <a:off x="267970" y="1638300"/>
            <a:ext cx="6187440" cy="4071620"/>
          </a:xfrm>
          <a:prstGeom prst="rect">
            <a:avLst/>
          </a:prstGeom>
        </p:spPr>
      </p:pic>
    </p:spTree>
    <p:extLst>
      <p:ext uri="{BB962C8B-B14F-4D97-AF65-F5344CB8AC3E}">
        <p14:creationId xmlns:p14="http://schemas.microsoft.com/office/powerpoint/2010/main" val="1224514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90639-DB08-44D1-A608-8772C3F8ACDF}"/>
              </a:ext>
            </a:extLst>
          </p:cNvPr>
          <p:cNvSpPr>
            <a:spLocks noGrp="1"/>
          </p:cNvSpPr>
          <p:nvPr>
            <p:ph type="title"/>
          </p:nvPr>
        </p:nvSpPr>
        <p:spPr>
          <a:xfrm>
            <a:off x="246580" y="231562"/>
            <a:ext cx="3359649" cy="2501364"/>
          </a:xfrm>
        </p:spPr>
        <p:txBody>
          <a:bodyPr>
            <a:normAutofit/>
          </a:bodyPr>
          <a:lstStyle/>
          <a:p>
            <a:r>
              <a:rPr lang="en-IN" dirty="0"/>
              <a:t>Convolutional Neural Networks</a:t>
            </a:r>
          </a:p>
        </p:txBody>
      </p:sp>
      <p:pic>
        <p:nvPicPr>
          <p:cNvPr id="4" name="Picture 3">
            <a:extLst>
              <a:ext uri="{FF2B5EF4-FFF2-40B4-BE49-F238E27FC236}">
                <a16:creationId xmlns:a16="http://schemas.microsoft.com/office/drawing/2014/main" id="{45090E44-3EAA-4B8A-B80A-22FCBD305E78}"/>
              </a:ext>
            </a:extLst>
          </p:cNvPr>
          <p:cNvPicPr>
            <a:picLocks noChangeAspect="1"/>
          </p:cNvPicPr>
          <p:nvPr/>
        </p:nvPicPr>
        <p:blipFill>
          <a:blip r:embed="rId2"/>
          <a:stretch>
            <a:fillRect/>
          </a:stretch>
        </p:blipFill>
        <p:spPr>
          <a:xfrm>
            <a:off x="3841087" y="231561"/>
            <a:ext cx="7420245" cy="3433569"/>
          </a:xfrm>
          <a:prstGeom prst="rect">
            <a:avLst/>
          </a:prstGeom>
        </p:spPr>
      </p:pic>
      <p:pic>
        <p:nvPicPr>
          <p:cNvPr id="8" name="Picture 7">
            <a:extLst>
              <a:ext uri="{FF2B5EF4-FFF2-40B4-BE49-F238E27FC236}">
                <a16:creationId xmlns:a16="http://schemas.microsoft.com/office/drawing/2014/main" id="{71CA1653-8291-4DFB-8FF1-1EF74FCB9BDC}"/>
              </a:ext>
            </a:extLst>
          </p:cNvPr>
          <p:cNvPicPr>
            <a:picLocks noChangeAspect="1"/>
          </p:cNvPicPr>
          <p:nvPr/>
        </p:nvPicPr>
        <p:blipFill>
          <a:blip r:embed="rId3"/>
          <a:stretch>
            <a:fillRect/>
          </a:stretch>
        </p:blipFill>
        <p:spPr>
          <a:xfrm>
            <a:off x="1382732" y="3665130"/>
            <a:ext cx="6774950" cy="3094163"/>
          </a:xfrm>
          <a:prstGeom prst="rect">
            <a:avLst/>
          </a:prstGeom>
        </p:spPr>
      </p:pic>
    </p:spTree>
    <p:extLst>
      <p:ext uri="{BB962C8B-B14F-4D97-AF65-F5344CB8AC3E}">
        <p14:creationId xmlns:p14="http://schemas.microsoft.com/office/powerpoint/2010/main" val="1135664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90639-DB08-44D1-A608-8772C3F8ACDF}"/>
              </a:ext>
            </a:extLst>
          </p:cNvPr>
          <p:cNvSpPr>
            <a:spLocks noGrp="1"/>
          </p:cNvSpPr>
          <p:nvPr>
            <p:ph type="title"/>
          </p:nvPr>
        </p:nvSpPr>
        <p:spPr>
          <a:xfrm>
            <a:off x="246580" y="231562"/>
            <a:ext cx="11507056" cy="590371"/>
          </a:xfrm>
        </p:spPr>
        <p:txBody>
          <a:bodyPr>
            <a:normAutofit fontScale="90000"/>
          </a:bodyPr>
          <a:lstStyle/>
          <a:p>
            <a:r>
              <a:rPr lang="en-IN" dirty="0"/>
              <a:t>Convolutional Neural Networks- Step 1 Convolution</a:t>
            </a:r>
          </a:p>
        </p:txBody>
      </p:sp>
      <p:pic>
        <p:nvPicPr>
          <p:cNvPr id="5" name="Picture 4">
            <a:extLst>
              <a:ext uri="{FF2B5EF4-FFF2-40B4-BE49-F238E27FC236}">
                <a16:creationId xmlns:a16="http://schemas.microsoft.com/office/drawing/2014/main" id="{CAA23CD5-9BF3-4613-BB3B-44B172A2D0A8}"/>
              </a:ext>
            </a:extLst>
          </p:cNvPr>
          <p:cNvPicPr>
            <a:picLocks noChangeAspect="1"/>
          </p:cNvPicPr>
          <p:nvPr/>
        </p:nvPicPr>
        <p:blipFill>
          <a:blip r:embed="rId3"/>
          <a:stretch>
            <a:fillRect/>
          </a:stretch>
        </p:blipFill>
        <p:spPr>
          <a:xfrm>
            <a:off x="103155" y="873183"/>
            <a:ext cx="4183248" cy="1605909"/>
          </a:xfrm>
          <a:prstGeom prst="rect">
            <a:avLst/>
          </a:prstGeom>
        </p:spPr>
      </p:pic>
      <p:sp>
        <p:nvSpPr>
          <p:cNvPr id="6" name="TextBox 5">
            <a:extLst>
              <a:ext uri="{FF2B5EF4-FFF2-40B4-BE49-F238E27FC236}">
                <a16:creationId xmlns:a16="http://schemas.microsoft.com/office/drawing/2014/main" id="{358794BB-C6EF-4314-BF0B-C495A8E46792}"/>
              </a:ext>
            </a:extLst>
          </p:cNvPr>
          <p:cNvSpPr txBox="1"/>
          <p:nvPr/>
        </p:nvSpPr>
        <p:spPr>
          <a:xfrm>
            <a:off x="380144" y="2455524"/>
            <a:ext cx="1345914" cy="253916"/>
          </a:xfrm>
          <a:prstGeom prst="rect">
            <a:avLst/>
          </a:prstGeom>
          <a:noFill/>
        </p:spPr>
        <p:txBody>
          <a:bodyPr wrap="square" rtlCol="0">
            <a:spAutoFit/>
          </a:bodyPr>
          <a:lstStyle/>
          <a:p>
            <a:r>
              <a:rPr lang="en-IN" sz="1050" dirty="0"/>
              <a:t>Input Image</a:t>
            </a:r>
          </a:p>
        </p:txBody>
      </p:sp>
      <p:sp>
        <p:nvSpPr>
          <p:cNvPr id="7" name="TextBox 6">
            <a:extLst>
              <a:ext uri="{FF2B5EF4-FFF2-40B4-BE49-F238E27FC236}">
                <a16:creationId xmlns:a16="http://schemas.microsoft.com/office/drawing/2014/main" id="{9A46FBE7-7A44-42AF-AA5B-4B7FEAD83907}"/>
              </a:ext>
            </a:extLst>
          </p:cNvPr>
          <p:cNvSpPr txBox="1"/>
          <p:nvPr/>
        </p:nvSpPr>
        <p:spPr>
          <a:xfrm>
            <a:off x="1726058" y="2345312"/>
            <a:ext cx="1654138" cy="415498"/>
          </a:xfrm>
          <a:prstGeom prst="rect">
            <a:avLst/>
          </a:prstGeom>
          <a:noFill/>
        </p:spPr>
        <p:txBody>
          <a:bodyPr wrap="square" rtlCol="0">
            <a:spAutoFit/>
          </a:bodyPr>
          <a:lstStyle/>
          <a:p>
            <a:r>
              <a:rPr lang="en-IN" sz="1050" dirty="0"/>
              <a:t>Feature Detector/Kernel/Filter</a:t>
            </a:r>
          </a:p>
        </p:txBody>
      </p:sp>
      <p:sp>
        <p:nvSpPr>
          <p:cNvPr id="9" name="TextBox 8">
            <a:extLst>
              <a:ext uri="{FF2B5EF4-FFF2-40B4-BE49-F238E27FC236}">
                <a16:creationId xmlns:a16="http://schemas.microsoft.com/office/drawing/2014/main" id="{CD2C8192-37F9-44DD-BCE0-DD94DFA85AE5}"/>
              </a:ext>
            </a:extLst>
          </p:cNvPr>
          <p:cNvSpPr txBox="1"/>
          <p:nvPr/>
        </p:nvSpPr>
        <p:spPr>
          <a:xfrm>
            <a:off x="3189055" y="2326886"/>
            <a:ext cx="1249381" cy="577081"/>
          </a:xfrm>
          <a:prstGeom prst="rect">
            <a:avLst/>
          </a:prstGeom>
          <a:noFill/>
        </p:spPr>
        <p:txBody>
          <a:bodyPr wrap="square" rtlCol="0">
            <a:spAutoFit/>
          </a:bodyPr>
          <a:lstStyle/>
          <a:p>
            <a:r>
              <a:rPr lang="en-IN" sz="1050" dirty="0"/>
              <a:t>Feature/Activation map/Convolved Feature</a:t>
            </a:r>
          </a:p>
        </p:txBody>
      </p:sp>
      <p:pic>
        <p:nvPicPr>
          <p:cNvPr id="11" name="Picture 10">
            <a:extLst>
              <a:ext uri="{FF2B5EF4-FFF2-40B4-BE49-F238E27FC236}">
                <a16:creationId xmlns:a16="http://schemas.microsoft.com/office/drawing/2014/main" id="{100C85A6-0DA9-44E3-B56E-8723017A82E6}"/>
              </a:ext>
            </a:extLst>
          </p:cNvPr>
          <p:cNvPicPr>
            <a:picLocks noChangeAspect="1"/>
          </p:cNvPicPr>
          <p:nvPr/>
        </p:nvPicPr>
        <p:blipFill>
          <a:blip r:embed="rId4"/>
          <a:stretch>
            <a:fillRect/>
          </a:stretch>
        </p:blipFill>
        <p:spPr>
          <a:xfrm>
            <a:off x="4535955" y="1010487"/>
            <a:ext cx="3474829" cy="1458230"/>
          </a:xfrm>
          <a:prstGeom prst="rect">
            <a:avLst/>
          </a:prstGeom>
        </p:spPr>
      </p:pic>
      <p:pic>
        <p:nvPicPr>
          <p:cNvPr id="13" name="Picture 12">
            <a:extLst>
              <a:ext uri="{FF2B5EF4-FFF2-40B4-BE49-F238E27FC236}">
                <a16:creationId xmlns:a16="http://schemas.microsoft.com/office/drawing/2014/main" id="{5B98E263-8D8E-49C0-A1B2-A7594D4D1305}"/>
              </a:ext>
            </a:extLst>
          </p:cNvPr>
          <p:cNvPicPr>
            <a:picLocks noChangeAspect="1"/>
          </p:cNvPicPr>
          <p:nvPr/>
        </p:nvPicPr>
        <p:blipFill>
          <a:blip r:embed="rId5"/>
          <a:stretch>
            <a:fillRect/>
          </a:stretch>
        </p:blipFill>
        <p:spPr>
          <a:xfrm>
            <a:off x="8303192" y="978849"/>
            <a:ext cx="3566848" cy="1366463"/>
          </a:xfrm>
          <a:prstGeom prst="rect">
            <a:avLst/>
          </a:prstGeom>
        </p:spPr>
      </p:pic>
      <p:pic>
        <p:nvPicPr>
          <p:cNvPr id="15" name="Picture 14">
            <a:extLst>
              <a:ext uri="{FF2B5EF4-FFF2-40B4-BE49-F238E27FC236}">
                <a16:creationId xmlns:a16="http://schemas.microsoft.com/office/drawing/2014/main" id="{E3BA5720-7FD8-4592-8252-6871DF8D22E2}"/>
              </a:ext>
            </a:extLst>
          </p:cNvPr>
          <p:cNvPicPr>
            <a:picLocks noChangeAspect="1"/>
          </p:cNvPicPr>
          <p:nvPr/>
        </p:nvPicPr>
        <p:blipFill>
          <a:blip r:embed="rId6"/>
          <a:stretch>
            <a:fillRect/>
          </a:stretch>
        </p:blipFill>
        <p:spPr>
          <a:xfrm>
            <a:off x="34184" y="2957093"/>
            <a:ext cx="4243117" cy="1466850"/>
          </a:xfrm>
          <a:prstGeom prst="rect">
            <a:avLst/>
          </a:prstGeom>
        </p:spPr>
      </p:pic>
      <p:pic>
        <p:nvPicPr>
          <p:cNvPr id="17" name="Picture 16">
            <a:extLst>
              <a:ext uri="{FF2B5EF4-FFF2-40B4-BE49-F238E27FC236}">
                <a16:creationId xmlns:a16="http://schemas.microsoft.com/office/drawing/2014/main" id="{617C6D7F-A345-406C-B470-F9C8D8495CE3}"/>
              </a:ext>
            </a:extLst>
          </p:cNvPr>
          <p:cNvPicPr>
            <a:picLocks noChangeAspect="1"/>
          </p:cNvPicPr>
          <p:nvPr/>
        </p:nvPicPr>
        <p:blipFill>
          <a:blip r:embed="rId7"/>
          <a:stretch>
            <a:fillRect/>
          </a:stretch>
        </p:blipFill>
        <p:spPr>
          <a:xfrm>
            <a:off x="4535955" y="2917709"/>
            <a:ext cx="3566848" cy="1466850"/>
          </a:xfrm>
          <a:prstGeom prst="rect">
            <a:avLst/>
          </a:prstGeom>
        </p:spPr>
      </p:pic>
      <p:pic>
        <p:nvPicPr>
          <p:cNvPr id="19" name="Picture 18">
            <a:extLst>
              <a:ext uri="{FF2B5EF4-FFF2-40B4-BE49-F238E27FC236}">
                <a16:creationId xmlns:a16="http://schemas.microsoft.com/office/drawing/2014/main" id="{E21FBB52-8E54-40FF-B66F-0A7C0AE5558C}"/>
              </a:ext>
            </a:extLst>
          </p:cNvPr>
          <p:cNvPicPr>
            <a:picLocks noChangeAspect="1"/>
          </p:cNvPicPr>
          <p:nvPr/>
        </p:nvPicPr>
        <p:blipFill>
          <a:blip r:embed="rId8"/>
          <a:stretch>
            <a:fillRect/>
          </a:stretch>
        </p:blipFill>
        <p:spPr>
          <a:xfrm>
            <a:off x="8361457" y="2903967"/>
            <a:ext cx="3566848" cy="1294009"/>
          </a:xfrm>
          <a:prstGeom prst="rect">
            <a:avLst/>
          </a:prstGeom>
        </p:spPr>
      </p:pic>
      <p:pic>
        <p:nvPicPr>
          <p:cNvPr id="21" name="Picture 20">
            <a:extLst>
              <a:ext uri="{FF2B5EF4-FFF2-40B4-BE49-F238E27FC236}">
                <a16:creationId xmlns:a16="http://schemas.microsoft.com/office/drawing/2014/main" id="{AE100FA1-90D5-4D40-9165-506792579118}"/>
              </a:ext>
            </a:extLst>
          </p:cNvPr>
          <p:cNvPicPr>
            <a:picLocks noChangeAspect="1"/>
          </p:cNvPicPr>
          <p:nvPr/>
        </p:nvPicPr>
        <p:blipFill>
          <a:blip r:embed="rId9"/>
          <a:stretch>
            <a:fillRect/>
          </a:stretch>
        </p:blipFill>
        <p:spPr>
          <a:xfrm>
            <a:off x="103156" y="4765609"/>
            <a:ext cx="4174145" cy="1605909"/>
          </a:xfrm>
          <a:prstGeom prst="rect">
            <a:avLst/>
          </a:prstGeom>
        </p:spPr>
      </p:pic>
      <p:pic>
        <p:nvPicPr>
          <p:cNvPr id="23" name="Picture 22">
            <a:extLst>
              <a:ext uri="{FF2B5EF4-FFF2-40B4-BE49-F238E27FC236}">
                <a16:creationId xmlns:a16="http://schemas.microsoft.com/office/drawing/2014/main" id="{74F6FD01-CAA9-4090-BCAB-1F5C6BA3A956}"/>
              </a:ext>
            </a:extLst>
          </p:cNvPr>
          <p:cNvPicPr>
            <a:picLocks noChangeAspect="1"/>
          </p:cNvPicPr>
          <p:nvPr/>
        </p:nvPicPr>
        <p:blipFill>
          <a:blip r:embed="rId10"/>
          <a:stretch>
            <a:fillRect/>
          </a:stretch>
        </p:blipFill>
        <p:spPr>
          <a:xfrm>
            <a:off x="4458899" y="4725662"/>
            <a:ext cx="3720960" cy="1685801"/>
          </a:xfrm>
          <a:prstGeom prst="rect">
            <a:avLst/>
          </a:prstGeom>
        </p:spPr>
      </p:pic>
      <p:pic>
        <p:nvPicPr>
          <p:cNvPr id="25" name="Picture 24">
            <a:extLst>
              <a:ext uri="{FF2B5EF4-FFF2-40B4-BE49-F238E27FC236}">
                <a16:creationId xmlns:a16="http://schemas.microsoft.com/office/drawing/2014/main" id="{B55DB147-3BC5-4659-B400-28C9E379947E}"/>
              </a:ext>
            </a:extLst>
          </p:cNvPr>
          <p:cNvPicPr>
            <a:picLocks noChangeAspect="1"/>
          </p:cNvPicPr>
          <p:nvPr/>
        </p:nvPicPr>
        <p:blipFill>
          <a:blip r:embed="rId11"/>
          <a:stretch>
            <a:fillRect/>
          </a:stretch>
        </p:blipFill>
        <p:spPr>
          <a:xfrm>
            <a:off x="8361457" y="4765609"/>
            <a:ext cx="3607936" cy="1449958"/>
          </a:xfrm>
          <a:prstGeom prst="rect">
            <a:avLst/>
          </a:prstGeom>
        </p:spPr>
      </p:pic>
    </p:spTree>
    <p:extLst>
      <p:ext uri="{BB962C8B-B14F-4D97-AF65-F5344CB8AC3E}">
        <p14:creationId xmlns:p14="http://schemas.microsoft.com/office/powerpoint/2010/main" val="2213959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90639-DB08-44D1-A608-8772C3F8ACDF}"/>
              </a:ext>
            </a:extLst>
          </p:cNvPr>
          <p:cNvSpPr>
            <a:spLocks noGrp="1"/>
          </p:cNvSpPr>
          <p:nvPr>
            <p:ph type="title"/>
          </p:nvPr>
        </p:nvSpPr>
        <p:spPr>
          <a:xfrm>
            <a:off x="246580" y="231562"/>
            <a:ext cx="11507056" cy="590371"/>
          </a:xfrm>
        </p:spPr>
        <p:txBody>
          <a:bodyPr>
            <a:normAutofit fontScale="90000"/>
          </a:bodyPr>
          <a:lstStyle/>
          <a:p>
            <a:r>
              <a:rPr lang="en-IN" dirty="0"/>
              <a:t>Convolutional Neural Networks- Step 1 Convolution</a:t>
            </a:r>
          </a:p>
        </p:txBody>
      </p:sp>
      <p:pic>
        <p:nvPicPr>
          <p:cNvPr id="4" name="Picture 3">
            <a:extLst>
              <a:ext uri="{FF2B5EF4-FFF2-40B4-BE49-F238E27FC236}">
                <a16:creationId xmlns:a16="http://schemas.microsoft.com/office/drawing/2014/main" id="{8368B68E-5BFE-42C4-843A-0709C224BA66}"/>
              </a:ext>
            </a:extLst>
          </p:cNvPr>
          <p:cNvPicPr>
            <a:picLocks noChangeAspect="1"/>
          </p:cNvPicPr>
          <p:nvPr/>
        </p:nvPicPr>
        <p:blipFill>
          <a:blip r:embed="rId3"/>
          <a:stretch>
            <a:fillRect/>
          </a:stretch>
        </p:blipFill>
        <p:spPr>
          <a:xfrm>
            <a:off x="233401" y="821933"/>
            <a:ext cx="6225399" cy="2900470"/>
          </a:xfrm>
          <a:prstGeom prst="rect">
            <a:avLst/>
          </a:prstGeom>
        </p:spPr>
      </p:pic>
      <p:pic>
        <p:nvPicPr>
          <p:cNvPr id="10" name="Picture 9">
            <a:extLst>
              <a:ext uri="{FF2B5EF4-FFF2-40B4-BE49-F238E27FC236}">
                <a16:creationId xmlns:a16="http://schemas.microsoft.com/office/drawing/2014/main" id="{3F243F95-4AF7-4DD4-9CEF-3E40740C8083}"/>
              </a:ext>
            </a:extLst>
          </p:cNvPr>
          <p:cNvPicPr>
            <a:picLocks noChangeAspect="1"/>
          </p:cNvPicPr>
          <p:nvPr/>
        </p:nvPicPr>
        <p:blipFill>
          <a:blip r:embed="rId4"/>
          <a:stretch>
            <a:fillRect/>
          </a:stretch>
        </p:blipFill>
        <p:spPr>
          <a:xfrm>
            <a:off x="6471979" y="821933"/>
            <a:ext cx="5733200" cy="2641137"/>
          </a:xfrm>
          <a:prstGeom prst="rect">
            <a:avLst/>
          </a:prstGeom>
        </p:spPr>
      </p:pic>
      <p:pic>
        <p:nvPicPr>
          <p:cNvPr id="14" name="Picture 13">
            <a:extLst>
              <a:ext uri="{FF2B5EF4-FFF2-40B4-BE49-F238E27FC236}">
                <a16:creationId xmlns:a16="http://schemas.microsoft.com/office/drawing/2014/main" id="{4420DB2B-9610-41EE-AA51-E3EAA374DEC4}"/>
              </a:ext>
            </a:extLst>
          </p:cNvPr>
          <p:cNvPicPr>
            <a:picLocks noChangeAspect="1"/>
          </p:cNvPicPr>
          <p:nvPr/>
        </p:nvPicPr>
        <p:blipFill>
          <a:blip r:embed="rId5"/>
          <a:stretch>
            <a:fillRect/>
          </a:stretch>
        </p:blipFill>
        <p:spPr>
          <a:xfrm>
            <a:off x="647914" y="3955762"/>
            <a:ext cx="4826019" cy="2229278"/>
          </a:xfrm>
          <a:prstGeom prst="rect">
            <a:avLst/>
          </a:prstGeom>
        </p:spPr>
      </p:pic>
      <p:pic>
        <p:nvPicPr>
          <p:cNvPr id="18" name="Picture 17">
            <a:extLst>
              <a:ext uri="{FF2B5EF4-FFF2-40B4-BE49-F238E27FC236}">
                <a16:creationId xmlns:a16="http://schemas.microsoft.com/office/drawing/2014/main" id="{61B93940-B7BC-459D-A6F0-639948B00CA1}"/>
              </a:ext>
            </a:extLst>
          </p:cNvPr>
          <p:cNvPicPr>
            <a:picLocks noChangeAspect="1"/>
          </p:cNvPicPr>
          <p:nvPr/>
        </p:nvPicPr>
        <p:blipFill>
          <a:blip r:embed="rId6"/>
          <a:stretch>
            <a:fillRect/>
          </a:stretch>
        </p:blipFill>
        <p:spPr>
          <a:xfrm>
            <a:off x="6093714" y="3715514"/>
            <a:ext cx="5864885" cy="2709773"/>
          </a:xfrm>
          <a:prstGeom prst="rect">
            <a:avLst/>
          </a:prstGeom>
        </p:spPr>
      </p:pic>
      <p:sp>
        <p:nvSpPr>
          <p:cNvPr id="20" name="TextBox 19">
            <a:extLst>
              <a:ext uri="{FF2B5EF4-FFF2-40B4-BE49-F238E27FC236}">
                <a16:creationId xmlns:a16="http://schemas.microsoft.com/office/drawing/2014/main" id="{F738F466-8898-4AEE-95F2-043A51D85222}"/>
              </a:ext>
            </a:extLst>
          </p:cNvPr>
          <p:cNvSpPr txBox="1"/>
          <p:nvPr/>
        </p:nvSpPr>
        <p:spPr>
          <a:xfrm>
            <a:off x="7474758" y="2578813"/>
            <a:ext cx="1551398" cy="646331"/>
          </a:xfrm>
          <a:prstGeom prst="rect">
            <a:avLst/>
          </a:prstGeom>
          <a:noFill/>
        </p:spPr>
        <p:txBody>
          <a:bodyPr wrap="square" rtlCol="0">
            <a:spAutoFit/>
          </a:bodyPr>
          <a:lstStyle/>
          <a:p>
            <a:r>
              <a:rPr lang="en-IN" dirty="0"/>
              <a:t>Feature Detector</a:t>
            </a:r>
          </a:p>
        </p:txBody>
      </p:sp>
    </p:spTree>
    <p:extLst>
      <p:ext uri="{BB962C8B-B14F-4D97-AF65-F5344CB8AC3E}">
        <p14:creationId xmlns:p14="http://schemas.microsoft.com/office/powerpoint/2010/main" val="199984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90639-DB08-44D1-A608-8772C3F8ACDF}"/>
              </a:ext>
            </a:extLst>
          </p:cNvPr>
          <p:cNvSpPr>
            <a:spLocks noGrp="1"/>
          </p:cNvSpPr>
          <p:nvPr>
            <p:ph type="title"/>
          </p:nvPr>
        </p:nvSpPr>
        <p:spPr>
          <a:xfrm>
            <a:off x="246580" y="231562"/>
            <a:ext cx="11507056" cy="590371"/>
          </a:xfrm>
        </p:spPr>
        <p:txBody>
          <a:bodyPr>
            <a:normAutofit fontScale="90000"/>
          </a:bodyPr>
          <a:lstStyle/>
          <a:p>
            <a:r>
              <a:rPr lang="en-IN" dirty="0"/>
              <a:t>Convolutional Neural Networks- Step 1 Convolution</a:t>
            </a:r>
          </a:p>
        </p:txBody>
      </p:sp>
      <p:sp>
        <p:nvSpPr>
          <p:cNvPr id="9" name="TextBox 8">
            <a:extLst>
              <a:ext uri="{FF2B5EF4-FFF2-40B4-BE49-F238E27FC236}">
                <a16:creationId xmlns:a16="http://schemas.microsoft.com/office/drawing/2014/main" id="{9E8CCF47-8D46-4956-894C-8A37A9A7208A}"/>
              </a:ext>
            </a:extLst>
          </p:cNvPr>
          <p:cNvSpPr txBox="1"/>
          <p:nvPr/>
        </p:nvSpPr>
        <p:spPr>
          <a:xfrm>
            <a:off x="131805" y="2739192"/>
            <a:ext cx="12060195" cy="4339650"/>
          </a:xfrm>
          <a:prstGeom prst="rect">
            <a:avLst/>
          </a:prstGeom>
          <a:noFill/>
        </p:spPr>
        <p:txBody>
          <a:bodyPr wrap="square">
            <a:spAutoFit/>
          </a:bodyPr>
          <a:lstStyle/>
          <a:p>
            <a:r>
              <a:rPr lang="en-IN" sz="2000" b="1" dirty="0">
                <a:solidFill>
                  <a:srgbClr val="2D2F31"/>
                </a:solidFill>
                <a:effectLst/>
                <a:ea typeface="Times New Roman" panose="02020603050405020304" pitchFamily="18" charset="0"/>
              </a:rPr>
              <a:t>The primary purpose of a convolution </a:t>
            </a:r>
            <a:r>
              <a:rPr lang="en-IN" sz="2000" dirty="0">
                <a:solidFill>
                  <a:srgbClr val="2D2F31"/>
                </a:solidFill>
                <a:effectLst/>
                <a:ea typeface="Times New Roman" panose="02020603050405020304" pitchFamily="18" charset="0"/>
              </a:rPr>
              <a:t>is to find features</a:t>
            </a:r>
            <a:r>
              <a:rPr lang="en-IN" sz="2000" dirty="0">
                <a:effectLst/>
                <a:ea typeface="Times New Roman" panose="02020603050405020304" pitchFamily="18" charset="0"/>
              </a:rPr>
              <a:t> in your image using the feature detector, put them into a feature map, and by having them in a feature map, </a:t>
            </a:r>
            <a:r>
              <a:rPr lang="en-IN" sz="2000" dirty="0">
                <a:solidFill>
                  <a:srgbClr val="2D2F31"/>
                </a:solidFill>
                <a:effectLst/>
                <a:ea typeface="Times New Roman" panose="02020603050405020304" pitchFamily="18" charset="0"/>
              </a:rPr>
              <a:t>it still preserves the spatial relationships between pixels</a:t>
            </a:r>
            <a:r>
              <a:rPr lang="en-IN" sz="2000" dirty="0">
                <a:effectLst/>
                <a:ea typeface="Times New Roman" panose="02020603050405020304" pitchFamily="18" charset="0"/>
              </a:rPr>
              <a:t> which is very important for us to, you know, because if they're completely jumbled up, then we've lost the pattern and at the same time, it's important to understand that most of the time the features a neural network will detect and use to recognize certain images and classes, will mean nothing to humans but nevertheless, they work.</a:t>
            </a:r>
          </a:p>
          <a:p>
            <a:endParaRPr lang="en-IN" sz="2000" dirty="0">
              <a:effectLst/>
              <a:ea typeface="Times New Roman" panose="02020603050405020304" pitchFamily="18" charset="0"/>
            </a:endParaRPr>
          </a:p>
          <a:p>
            <a:pPr algn="l" rtl="0"/>
            <a:r>
              <a:rPr lang="en-US" sz="2000" b="1" i="0" dirty="0">
                <a:solidFill>
                  <a:srgbClr val="282829"/>
                </a:solidFill>
                <a:effectLst/>
              </a:rPr>
              <a:t>Spatial relationship </a:t>
            </a:r>
            <a:r>
              <a:rPr lang="en-US" sz="2000" b="0" i="0" dirty="0">
                <a:solidFill>
                  <a:srgbClr val="282829"/>
                </a:solidFill>
                <a:effectLst/>
              </a:rPr>
              <a:t>is a property of data, and due to which we use CNN to create models. This property defines that the data points in a data unit are related to each other in a way that they cannot be separated, and hence if you do that, or modify them independently, then will corrupt the data unit.</a:t>
            </a:r>
          </a:p>
          <a:p>
            <a:pPr algn="l" rtl="0"/>
            <a:r>
              <a:rPr lang="en-US" sz="2000" b="0" i="0" dirty="0">
                <a:solidFill>
                  <a:srgbClr val="282829"/>
                </a:solidFill>
                <a:effectLst/>
              </a:rPr>
              <a:t>For instance, take an image as a data unit, then each pixel is the data point. The image’s pixel defines the image itself, and making abrupt changes in these pixels actually changes/corrupts/destroys the image. Thus these pixels have relationships with each other which is spatially distributed in each dimension, x (width), and y (height).</a:t>
            </a:r>
          </a:p>
          <a:p>
            <a:endParaRPr lang="en-IN" dirty="0">
              <a:effectLst/>
              <a:ea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2E7302FB-8373-4393-BC94-DEDE33D6244A}"/>
              </a:ext>
            </a:extLst>
          </p:cNvPr>
          <p:cNvPicPr>
            <a:picLocks noChangeAspect="1"/>
          </p:cNvPicPr>
          <p:nvPr/>
        </p:nvPicPr>
        <p:blipFill>
          <a:blip r:embed="rId3"/>
          <a:stretch>
            <a:fillRect/>
          </a:stretch>
        </p:blipFill>
        <p:spPr>
          <a:xfrm>
            <a:off x="2162763" y="732813"/>
            <a:ext cx="7229475" cy="2095500"/>
          </a:xfrm>
          <a:prstGeom prst="rect">
            <a:avLst/>
          </a:prstGeom>
        </p:spPr>
      </p:pic>
    </p:spTree>
    <p:extLst>
      <p:ext uri="{BB962C8B-B14F-4D97-AF65-F5344CB8AC3E}">
        <p14:creationId xmlns:p14="http://schemas.microsoft.com/office/powerpoint/2010/main" val="3239390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2A8B-3BD4-4FA2-99F6-055C2D19936B}"/>
              </a:ext>
            </a:extLst>
          </p:cNvPr>
          <p:cNvSpPr>
            <a:spLocks noGrp="1"/>
          </p:cNvSpPr>
          <p:nvPr>
            <p:ph type="title"/>
          </p:nvPr>
        </p:nvSpPr>
        <p:spPr>
          <a:xfrm>
            <a:off x="246580" y="365125"/>
            <a:ext cx="11486508" cy="580097"/>
          </a:xfrm>
        </p:spPr>
        <p:txBody>
          <a:bodyPr>
            <a:normAutofit fontScale="90000"/>
          </a:bodyPr>
          <a:lstStyle/>
          <a:p>
            <a:r>
              <a:rPr lang="en-IN" dirty="0"/>
              <a:t>Convolutional Neural Networks- Step 1b </a:t>
            </a:r>
            <a:r>
              <a:rPr lang="en-IN" dirty="0" err="1"/>
              <a:t>ReLU</a:t>
            </a:r>
            <a:r>
              <a:rPr lang="en-IN" dirty="0"/>
              <a:t> Layer</a:t>
            </a:r>
          </a:p>
        </p:txBody>
      </p:sp>
      <p:pic>
        <p:nvPicPr>
          <p:cNvPr id="5" name="Picture 4">
            <a:extLst>
              <a:ext uri="{FF2B5EF4-FFF2-40B4-BE49-F238E27FC236}">
                <a16:creationId xmlns:a16="http://schemas.microsoft.com/office/drawing/2014/main" id="{91E58A1F-122D-4B51-91AD-319FEF506DAA}"/>
              </a:ext>
            </a:extLst>
          </p:cNvPr>
          <p:cNvPicPr>
            <a:picLocks noChangeAspect="1"/>
          </p:cNvPicPr>
          <p:nvPr/>
        </p:nvPicPr>
        <p:blipFill>
          <a:blip r:embed="rId2"/>
          <a:stretch>
            <a:fillRect/>
          </a:stretch>
        </p:blipFill>
        <p:spPr>
          <a:xfrm>
            <a:off x="811873" y="1089061"/>
            <a:ext cx="9886950" cy="3757112"/>
          </a:xfrm>
          <a:prstGeom prst="rect">
            <a:avLst/>
          </a:prstGeom>
        </p:spPr>
      </p:pic>
      <p:sp>
        <p:nvSpPr>
          <p:cNvPr id="6" name="TextBox 5">
            <a:extLst>
              <a:ext uri="{FF2B5EF4-FFF2-40B4-BE49-F238E27FC236}">
                <a16:creationId xmlns:a16="http://schemas.microsoft.com/office/drawing/2014/main" id="{AA41584F-7CB9-40AF-A7D0-A61FB48AA6E7}"/>
              </a:ext>
            </a:extLst>
          </p:cNvPr>
          <p:cNvSpPr txBox="1"/>
          <p:nvPr/>
        </p:nvSpPr>
        <p:spPr>
          <a:xfrm>
            <a:off x="887003" y="4846173"/>
            <a:ext cx="10846085" cy="2308324"/>
          </a:xfrm>
          <a:prstGeom prst="rect">
            <a:avLst/>
          </a:prstGeom>
          <a:noFill/>
        </p:spPr>
        <p:txBody>
          <a:bodyPr wrap="square" rtlCol="0">
            <a:spAutoFit/>
          </a:bodyPr>
          <a:lstStyle/>
          <a:p>
            <a:r>
              <a:rPr lang="en-IN" dirty="0">
                <a:solidFill>
                  <a:srgbClr val="2D2F31"/>
                </a:solidFill>
                <a:effectLst/>
                <a:ea typeface="Times New Roman" panose="02020603050405020304" pitchFamily="18" charset="0"/>
              </a:rPr>
              <a:t>Rectifier acts as that function which breaks up linearity and the reason why we want to increase non-linearity</a:t>
            </a:r>
            <a:r>
              <a:rPr lang="en-IN" dirty="0">
                <a:effectLst/>
                <a:ea typeface="Times New Roman" panose="02020603050405020304" pitchFamily="18" charset="0"/>
              </a:rPr>
              <a:t> in our network is because images themselves are highly non-linear, especially if you're recognizing different objects next to each other or </a:t>
            </a:r>
            <a:r>
              <a:rPr lang="en-IN" dirty="0">
                <a:solidFill>
                  <a:srgbClr val="2D2F31"/>
                </a:solidFill>
                <a:effectLst/>
                <a:ea typeface="Times New Roman" panose="02020603050405020304" pitchFamily="18" charset="0"/>
              </a:rPr>
              <a:t>the image</a:t>
            </a:r>
            <a:r>
              <a:rPr lang="en-IN" dirty="0">
                <a:effectLst/>
                <a:ea typeface="Times New Roman" panose="02020603050405020304" pitchFamily="18" charset="0"/>
              </a:rPr>
              <a:t> is going to have lots of non-linear elements, and the transition between pixels, adjacent pixels is often got be non-linear. That's, because there's borders, </a:t>
            </a:r>
            <a:r>
              <a:rPr lang="en-IN" dirty="0">
                <a:solidFill>
                  <a:srgbClr val="2D2F31"/>
                </a:solidFill>
                <a:effectLst/>
                <a:ea typeface="Times New Roman" panose="02020603050405020304" pitchFamily="18" charset="0"/>
              </a:rPr>
              <a:t>different </a:t>
            </a:r>
            <a:r>
              <a:rPr lang="en-IN" dirty="0" err="1">
                <a:solidFill>
                  <a:srgbClr val="2D2F31"/>
                </a:solidFill>
                <a:effectLst/>
                <a:ea typeface="Times New Roman" panose="02020603050405020304" pitchFamily="18" charset="0"/>
              </a:rPr>
              <a:t>colors</a:t>
            </a:r>
            <a:r>
              <a:rPr lang="en-IN" dirty="0">
                <a:solidFill>
                  <a:srgbClr val="2D2F31"/>
                </a:solidFill>
                <a:effectLst/>
                <a:ea typeface="Times New Roman" panose="02020603050405020304" pitchFamily="18" charset="0"/>
              </a:rPr>
              <a:t>,</a:t>
            </a:r>
            <a:r>
              <a:rPr lang="en-IN" dirty="0">
                <a:effectLst/>
                <a:ea typeface="Times New Roman" panose="02020603050405020304" pitchFamily="18" charset="0"/>
              </a:rPr>
              <a:t> different elements in your images. But at the same time, when we're applying mathematical operations such as convolution and running this feature detection to create our feature maps, we risk that we might create something linear, and therefore, we need to break up the linearity</a:t>
            </a:r>
          </a:p>
          <a:p>
            <a:endParaRPr lang="en-IN" dirty="0"/>
          </a:p>
        </p:txBody>
      </p:sp>
    </p:spTree>
    <p:extLst>
      <p:ext uri="{BB962C8B-B14F-4D97-AF65-F5344CB8AC3E}">
        <p14:creationId xmlns:p14="http://schemas.microsoft.com/office/powerpoint/2010/main" val="3842244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FD2C7-D4B5-40A0-BC21-47AD7062DF83}"/>
              </a:ext>
            </a:extLst>
          </p:cNvPr>
          <p:cNvSpPr>
            <a:spLocks noGrp="1"/>
          </p:cNvSpPr>
          <p:nvPr>
            <p:ph type="title"/>
          </p:nvPr>
        </p:nvSpPr>
        <p:spPr>
          <a:xfrm>
            <a:off x="171181" y="827464"/>
            <a:ext cx="3976099" cy="497904"/>
          </a:xfrm>
        </p:spPr>
        <p:txBody>
          <a:bodyPr>
            <a:normAutofit fontScale="90000"/>
          </a:bodyPr>
          <a:lstStyle/>
          <a:p>
            <a:r>
              <a:rPr lang="en-IN" dirty="0"/>
              <a:t>Convolutional Neural Networks- Step 2 Pooling</a:t>
            </a:r>
          </a:p>
        </p:txBody>
      </p:sp>
      <p:pic>
        <p:nvPicPr>
          <p:cNvPr id="5" name="Picture 4">
            <a:extLst>
              <a:ext uri="{FF2B5EF4-FFF2-40B4-BE49-F238E27FC236}">
                <a16:creationId xmlns:a16="http://schemas.microsoft.com/office/drawing/2014/main" id="{181BB7DC-923F-48E5-97FD-CFFE4669F614}"/>
              </a:ext>
            </a:extLst>
          </p:cNvPr>
          <p:cNvPicPr>
            <a:picLocks noChangeAspect="1"/>
          </p:cNvPicPr>
          <p:nvPr/>
        </p:nvPicPr>
        <p:blipFill>
          <a:blip r:embed="rId2"/>
          <a:stretch>
            <a:fillRect/>
          </a:stretch>
        </p:blipFill>
        <p:spPr>
          <a:xfrm>
            <a:off x="4997576" y="-166526"/>
            <a:ext cx="5358776" cy="2197162"/>
          </a:xfrm>
          <a:prstGeom prst="rect">
            <a:avLst/>
          </a:prstGeom>
        </p:spPr>
      </p:pic>
      <p:pic>
        <p:nvPicPr>
          <p:cNvPr id="7" name="Picture 6">
            <a:extLst>
              <a:ext uri="{FF2B5EF4-FFF2-40B4-BE49-F238E27FC236}">
                <a16:creationId xmlns:a16="http://schemas.microsoft.com/office/drawing/2014/main" id="{F5E5723A-EBAE-4F84-96EE-FD223FD4CF52}"/>
              </a:ext>
            </a:extLst>
          </p:cNvPr>
          <p:cNvPicPr>
            <a:picLocks noChangeAspect="1"/>
          </p:cNvPicPr>
          <p:nvPr/>
        </p:nvPicPr>
        <p:blipFill>
          <a:blip r:embed="rId3"/>
          <a:stretch>
            <a:fillRect/>
          </a:stretch>
        </p:blipFill>
        <p:spPr>
          <a:xfrm>
            <a:off x="2159231" y="2188323"/>
            <a:ext cx="9525000" cy="4314825"/>
          </a:xfrm>
          <a:prstGeom prst="rect">
            <a:avLst/>
          </a:prstGeom>
        </p:spPr>
      </p:pic>
    </p:spTree>
    <p:extLst>
      <p:ext uri="{BB962C8B-B14F-4D97-AF65-F5344CB8AC3E}">
        <p14:creationId xmlns:p14="http://schemas.microsoft.com/office/powerpoint/2010/main" val="20954960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FD2C7-D4B5-40A0-BC21-47AD7062DF83}"/>
              </a:ext>
            </a:extLst>
          </p:cNvPr>
          <p:cNvSpPr>
            <a:spLocks noGrp="1"/>
          </p:cNvSpPr>
          <p:nvPr>
            <p:ph type="title"/>
          </p:nvPr>
        </p:nvSpPr>
        <p:spPr>
          <a:xfrm>
            <a:off x="551325" y="180193"/>
            <a:ext cx="10534490" cy="497904"/>
          </a:xfrm>
        </p:spPr>
        <p:txBody>
          <a:bodyPr>
            <a:normAutofit fontScale="90000"/>
          </a:bodyPr>
          <a:lstStyle/>
          <a:p>
            <a:r>
              <a:rPr lang="en-IN" dirty="0"/>
              <a:t>Convolutional Neural Networks- Step 2 Pooling</a:t>
            </a:r>
          </a:p>
        </p:txBody>
      </p:sp>
      <p:pic>
        <p:nvPicPr>
          <p:cNvPr id="4" name="Picture 3">
            <a:extLst>
              <a:ext uri="{FF2B5EF4-FFF2-40B4-BE49-F238E27FC236}">
                <a16:creationId xmlns:a16="http://schemas.microsoft.com/office/drawing/2014/main" id="{BFCF2D35-3E13-4593-87B8-71E3A1D0F038}"/>
              </a:ext>
            </a:extLst>
          </p:cNvPr>
          <p:cNvPicPr>
            <a:picLocks noChangeAspect="1"/>
          </p:cNvPicPr>
          <p:nvPr/>
        </p:nvPicPr>
        <p:blipFill>
          <a:blip r:embed="rId2"/>
          <a:stretch>
            <a:fillRect/>
          </a:stretch>
        </p:blipFill>
        <p:spPr>
          <a:xfrm>
            <a:off x="1" y="807163"/>
            <a:ext cx="4212404" cy="1668909"/>
          </a:xfrm>
          <a:prstGeom prst="rect">
            <a:avLst/>
          </a:prstGeom>
        </p:spPr>
      </p:pic>
      <p:pic>
        <p:nvPicPr>
          <p:cNvPr id="8" name="Picture 7">
            <a:extLst>
              <a:ext uri="{FF2B5EF4-FFF2-40B4-BE49-F238E27FC236}">
                <a16:creationId xmlns:a16="http://schemas.microsoft.com/office/drawing/2014/main" id="{D2E1BD28-18BD-4E4D-A22D-10E7EAB32273}"/>
              </a:ext>
            </a:extLst>
          </p:cNvPr>
          <p:cNvPicPr>
            <a:picLocks noChangeAspect="1"/>
          </p:cNvPicPr>
          <p:nvPr/>
        </p:nvPicPr>
        <p:blipFill>
          <a:blip r:embed="rId3"/>
          <a:stretch>
            <a:fillRect/>
          </a:stretch>
        </p:blipFill>
        <p:spPr>
          <a:xfrm>
            <a:off x="4352953" y="916044"/>
            <a:ext cx="3863082" cy="1120498"/>
          </a:xfrm>
          <a:prstGeom prst="rect">
            <a:avLst/>
          </a:prstGeom>
        </p:spPr>
      </p:pic>
      <p:pic>
        <p:nvPicPr>
          <p:cNvPr id="10" name="Picture 9">
            <a:extLst>
              <a:ext uri="{FF2B5EF4-FFF2-40B4-BE49-F238E27FC236}">
                <a16:creationId xmlns:a16="http://schemas.microsoft.com/office/drawing/2014/main" id="{17869F3B-8A6A-4243-AD49-7A3D195F9B1A}"/>
              </a:ext>
            </a:extLst>
          </p:cNvPr>
          <p:cNvPicPr>
            <a:picLocks noChangeAspect="1"/>
          </p:cNvPicPr>
          <p:nvPr/>
        </p:nvPicPr>
        <p:blipFill>
          <a:blip r:embed="rId4"/>
          <a:stretch>
            <a:fillRect/>
          </a:stretch>
        </p:blipFill>
        <p:spPr>
          <a:xfrm>
            <a:off x="8493571" y="916044"/>
            <a:ext cx="3214522" cy="1120498"/>
          </a:xfrm>
          <a:prstGeom prst="rect">
            <a:avLst/>
          </a:prstGeom>
        </p:spPr>
      </p:pic>
      <p:pic>
        <p:nvPicPr>
          <p:cNvPr id="12" name="Picture 11">
            <a:extLst>
              <a:ext uri="{FF2B5EF4-FFF2-40B4-BE49-F238E27FC236}">
                <a16:creationId xmlns:a16="http://schemas.microsoft.com/office/drawing/2014/main" id="{4CC6E4F8-CF7E-4396-A8CE-FFA7A9046DE6}"/>
              </a:ext>
            </a:extLst>
          </p:cNvPr>
          <p:cNvPicPr>
            <a:picLocks noChangeAspect="1"/>
          </p:cNvPicPr>
          <p:nvPr/>
        </p:nvPicPr>
        <p:blipFill>
          <a:blip r:embed="rId5"/>
          <a:stretch>
            <a:fillRect/>
          </a:stretch>
        </p:blipFill>
        <p:spPr>
          <a:xfrm>
            <a:off x="0" y="2686960"/>
            <a:ext cx="4048018" cy="1120499"/>
          </a:xfrm>
          <a:prstGeom prst="rect">
            <a:avLst/>
          </a:prstGeom>
        </p:spPr>
      </p:pic>
      <p:pic>
        <p:nvPicPr>
          <p:cNvPr id="14" name="Picture 13">
            <a:extLst>
              <a:ext uri="{FF2B5EF4-FFF2-40B4-BE49-F238E27FC236}">
                <a16:creationId xmlns:a16="http://schemas.microsoft.com/office/drawing/2014/main" id="{3B60C8DD-2146-48D3-B96D-B111051E7922}"/>
              </a:ext>
            </a:extLst>
          </p:cNvPr>
          <p:cNvPicPr>
            <a:picLocks noChangeAspect="1"/>
          </p:cNvPicPr>
          <p:nvPr/>
        </p:nvPicPr>
        <p:blipFill>
          <a:blip r:embed="rId6"/>
          <a:stretch>
            <a:fillRect/>
          </a:stretch>
        </p:blipFill>
        <p:spPr>
          <a:xfrm>
            <a:off x="4352953" y="2601503"/>
            <a:ext cx="3863082" cy="1120498"/>
          </a:xfrm>
          <a:prstGeom prst="rect">
            <a:avLst/>
          </a:prstGeom>
        </p:spPr>
      </p:pic>
      <p:pic>
        <p:nvPicPr>
          <p:cNvPr id="16" name="Picture 15">
            <a:extLst>
              <a:ext uri="{FF2B5EF4-FFF2-40B4-BE49-F238E27FC236}">
                <a16:creationId xmlns:a16="http://schemas.microsoft.com/office/drawing/2014/main" id="{0972EA7E-CAA2-41D4-A076-16415F0ECC05}"/>
              </a:ext>
            </a:extLst>
          </p:cNvPr>
          <p:cNvPicPr>
            <a:picLocks noChangeAspect="1"/>
          </p:cNvPicPr>
          <p:nvPr/>
        </p:nvPicPr>
        <p:blipFill>
          <a:blip r:embed="rId7"/>
          <a:stretch>
            <a:fillRect/>
          </a:stretch>
        </p:blipFill>
        <p:spPr>
          <a:xfrm>
            <a:off x="8455855" y="2601503"/>
            <a:ext cx="3252238" cy="1120498"/>
          </a:xfrm>
          <a:prstGeom prst="rect">
            <a:avLst/>
          </a:prstGeom>
        </p:spPr>
      </p:pic>
      <p:pic>
        <p:nvPicPr>
          <p:cNvPr id="18" name="Picture 17">
            <a:extLst>
              <a:ext uri="{FF2B5EF4-FFF2-40B4-BE49-F238E27FC236}">
                <a16:creationId xmlns:a16="http://schemas.microsoft.com/office/drawing/2014/main" id="{F67798DE-2B0C-48EE-A969-6AC8EBB0D85F}"/>
              </a:ext>
            </a:extLst>
          </p:cNvPr>
          <p:cNvPicPr>
            <a:picLocks noChangeAspect="1"/>
          </p:cNvPicPr>
          <p:nvPr/>
        </p:nvPicPr>
        <p:blipFill>
          <a:blip r:embed="rId8"/>
          <a:stretch>
            <a:fillRect/>
          </a:stretch>
        </p:blipFill>
        <p:spPr>
          <a:xfrm>
            <a:off x="77459" y="4118760"/>
            <a:ext cx="3970560" cy="1429852"/>
          </a:xfrm>
          <a:prstGeom prst="rect">
            <a:avLst/>
          </a:prstGeom>
        </p:spPr>
      </p:pic>
      <p:pic>
        <p:nvPicPr>
          <p:cNvPr id="20" name="Picture 19">
            <a:extLst>
              <a:ext uri="{FF2B5EF4-FFF2-40B4-BE49-F238E27FC236}">
                <a16:creationId xmlns:a16="http://schemas.microsoft.com/office/drawing/2014/main" id="{6B24C4BC-3380-4691-8FD3-204B9EEE0473}"/>
              </a:ext>
            </a:extLst>
          </p:cNvPr>
          <p:cNvPicPr>
            <a:picLocks noChangeAspect="1"/>
          </p:cNvPicPr>
          <p:nvPr/>
        </p:nvPicPr>
        <p:blipFill>
          <a:blip r:embed="rId9"/>
          <a:stretch>
            <a:fillRect/>
          </a:stretch>
        </p:blipFill>
        <p:spPr>
          <a:xfrm>
            <a:off x="4352954" y="4118760"/>
            <a:ext cx="3863082" cy="1347092"/>
          </a:xfrm>
          <a:prstGeom prst="rect">
            <a:avLst/>
          </a:prstGeom>
        </p:spPr>
      </p:pic>
      <p:pic>
        <p:nvPicPr>
          <p:cNvPr id="22" name="Picture 21">
            <a:extLst>
              <a:ext uri="{FF2B5EF4-FFF2-40B4-BE49-F238E27FC236}">
                <a16:creationId xmlns:a16="http://schemas.microsoft.com/office/drawing/2014/main" id="{508A8DC5-1E79-426D-AE63-7C1AB95BD6E6}"/>
              </a:ext>
            </a:extLst>
          </p:cNvPr>
          <p:cNvPicPr>
            <a:picLocks noChangeAspect="1"/>
          </p:cNvPicPr>
          <p:nvPr/>
        </p:nvPicPr>
        <p:blipFill>
          <a:blip r:embed="rId10"/>
          <a:stretch>
            <a:fillRect/>
          </a:stretch>
        </p:blipFill>
        <p:spPr>
          <a:xfrm>
            <a:off x="8493571" y="4046274"/>
            <a:ext cx="3252239" cy="1429852"/>
          </a:xfrm>
          <a:prstGeom prst="rect">
            <a:avLst/>
          </a:prstGeom>
        </p:spPr>
      </p:pic>
      <p:sp>
        <p:nvSpPr>
          <p:cNvPr id="23" name="TextBox 22">
            <a:extLst>
              <a:ext uri="{FF2B5EF4-FFF2-40B4-BE49-F238E27FC236}">
                <a16:creationId xmlns:a16="http://schemas.microsoft.com/office/drawing/2014/main" id="{05F9140B-2F46-4565-ADED-0BE2FCBCF88A}"/>
              </a:ext>
            </a:extLst>
          </p:cNvPr>
          <p:cNvSpPr txBox="1"/>
          <p:nvPr/>
        </p:nvSpPr>
        <p:spPr>
          <a:xfrm>
            <a:off x="77459" y="5379807"/>
            <a:ext cx="11840563" cy="1754326"/>
          </a:xfrm>
          <a:prstGeom prst="rect">
            <a:avLst/>
          </a:prstGeom>
          <a:noFill/>
        </p:spPr>
        <p:txBody>
          <a:bodyPr wrap="square" rtlCol="0">
            <a:spAutoFit/>
          </a:bodyPr>
          <a:lstStyle/>
          <a:p>
            <a:pPr algn="l"/>
            <a:r>
              <a:rPr lang="en-US" b="0" i="0" dirty="0">
                <a:solidFill>
                  <a:srgbClr val="2D2F31"/>
                </a:solidFill>
                <a:effectLst/>
                <a:latin typeface="Udemy Sans"/>
              </a:rPr>
              <a:t>So, we are preserving the features, introducing spatial invariance (</a:t>
            </a:r>
            <a:r>
              <a:rPr lang="en-US" b="0" i="0" dirty="0">
                <a:solidFill>
                  <a:srgbClr val="202124"/>
                </a:solidFill>
                <a:effectLst/>
                <a:latin typeface="Google Sans"/>
              </a:rPr>
              <a:t>Spatial or Translation Invariance means that </a:t>
            </a:r>
            <a:r>
              <a:rPr lang="en-US" b="0" i="0" dirty="0">
                <a:solidFill>
                  <a:srgbClr val="040C28"/>
                </a:solidFill>
                <a:effectLst/>
                <a:latin typeface="Google Sans"/>
              </a:rPr>
              <a:t>if an object occurs in any image it will be detected irrespective of its position</a:t>
            </a:r>
            <a:r>
              <a:rPr lang="en-US" b="0" i="0" dirty="0">
                <a:solidFill>
                  <a:srgbClr val="202124"/>
                </a:solidFill>
                <a:effectLst/>
                <a:latin typeface="Google Sans"/>
              </a:rPr>
              <a:t>.)</a:t>
            </a:r>
            <a:r>
              <a:rPr lang="en-US" b="0" i="0" dirty="0">
                <a:solidFill>
                  <a:srgbClr val="2D2F31"/>
                </a:solidFill>
                <a:effectLst/>
                <a:latin typeface="Udemy Sans"/>
              </a:rPr>
              <a:t>,reducing the size by 75%, which is really </a:t>
            </a:r>
            <a:r>
              <a:rPr lang="en-US" b="0" i="0" dirty="0" err="1">
                <a:solidFill>
                  <a:srgbClr val="2D2F31"/>
                </a:solidFill>
                <a:effectLst/>
                <a:latin typeface="Udemy Sans"/>
              </a:rPr>
              <a:t>gonna</a:t>
            </a:r>
            <a:r>
              <a:rPr lang="en-US" b="0" i="0" dirty="0">
                <a:solidFill>
                  <a:srgbClr val="2D2F31"/>
                </a:solidFill>
                <a:effectLst/>
                <a:latin typeface="Udemy Sans"/>
              </a:rPr>
              <a:t> help us in terms of processing and moreover, another benefit of pooling is we are reducing the number of parameters. So we're reducing number of parameters by 75% that are going to go into our final layers of the neural network, and, therefore, we're preventing overfitting.</a:t>
            </a:r>
          </a:p>
          <a:p>
            <a:endParaRPr lang="en-IN" dirty="0"/>
          </a:p>
        </p:txBody>
      </p:sp>
      <p:sp>
        <p:nvSpPr>
          <p:cNvPr id="24" name="TextBox 23">
            <a:extLst>
              <a:ext uri="{FF2B5EF4-FFF2-40B4-BE49-F238E27FC236}">
                <a16:creationId xmlns:a16="http://schemas.microsoft.com/office/drawing/2014/main" id="{F4F02DBF-814D-46B7-94CC-EE4A400EBBAC}"/>
              </a:ext>
            </a:extLst>
          </p:cNvPr>
          <p:cNvSpPr txBox="1"/>
          <p:nvPr/>
        </p:nvSpPr>
        <p:spPr>
          <a:xfrm>
            <a:off x="1284270" y="678097"/>
            <a:ext cx="2075379" cy="369332"/>
          </a:xfrm>
          <a:prstGeom prst="rect">
            <a:avLst/>
          </a:prstGeom>
          <a:noFill/>
        </p:spPr>
        <p:txBody>
          <a:bodyPr wrap="square" rtlCol="0">
            <a:spAutoFit/>
          </a:bodyPr>
          <a:lstStyle/>
          <a:p>
            <a:r>
              <a:rPr lang="en-IN" dirty="0"/>
              <a:t>Box of 2x2 pixels</a:t>
            </a:r>
          </a:p>
        </p:txBody>
      </p:sp>
    </p:spTree>
    <p:extLst>
      <p:ext uri="{BB962C8B-B14F-4D97-AF65-F5344CB8AC3E}">
        <p14:creationId xmlns:p14="http://schemas.microsoft.com/office/powerpoint/2010/main" val="100530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FD2C7-D4B5-40A0-BC21-47AD7062DF83}"/>
              </a:ext>
            </a:extLst>
          </p:cNvPr>
          <p:cNvSpPr>
            <a:spLocks noGrp="1"/>
          </p:cNvSpPr>
          <p:nvPr>
            <p:ph type="title"/>
          </p:nvPr>
        </p:nvSpPr>
        <p:spPr>
          <a:xfrm>
            <a:off x="551325" y="180193"/>
            <a:ext cx="10534490" cy="497904"/>
          </a:xfrm>
        </p:spPr>
        <p:txBody>
          <a:bodyPr>
            <a:normAutofit fontScale="90000"/>
          </a:bodyPr>
          <a:lstStyle/>
          <a:p>
            <a:r>
              <a:rPr lang="en-IN" dirty="0"/>
              <a:t>Convolutional Neural Networks- Step 2 Pooling</a:t>
            </a:r>
          </a:p>
        </p:txBody>
      </p:sp>
      <p:pic>
        <p:nvPicPr>
          <p:cNvPr id="5" name="Picture 4">
            <a:extLst>
              <a:ext uri="{FF2B5EF4-FFF2-40B4-BE49-F238E27FC236}">
                <a16:creationId xmlns:a16="http://schemas.microsoft.com/office/drawing/2014/main" id="{C20F32F3-D671-489F-89FC-45B2EEDB5279}"/>
              </a:ext>
            </a:extLst>
          </p:cNvPr>
          <p:cNvPicPr>
            <a:picLocks noChangeAspect="1"/>
          </p:cNvPicPr>
          <p:nvPr/>
        </p:nvPicPr>
        <p:blipFill>
          <a:blip r:embed="rId2"/>
          <a:stretch>
            <a:fillRect/>
          </a:stretch>
        </p:blipFill>
        <p:spPr>
          <a:xfrm>
            <a:off x="707205" y="878172"/>
            <a:ext cx="10058400" cy="3642457"/>
          </a:xfrm>
          <a:prstGeom prst="rect">
            <a:avLst/>
          </a:prstGeom>
        </p:spPr>
      </p:pic>
      <p:sp>
        <p:nvSpPr>
          <p:cNvPr id="6" name="TextBox 5">
            <a:extLst>
              <a:ext uri="{FF2B5EF4-FFF2-40B4-BE49-F238E27FC236}">
                <a16:creationId xmlns:a16="http://schemas.microsoft.com/office/drawing/2014/main" id="{0552DF6C-86C6-4ABF-B922-192CA5CB4393}"/>
              </a:ext>
            </a:extLst>
          </p:cNvPr>
          <p:cNvSpPr txBox="1"/>
          <p:nvPr/>
        </p:nvSpPr>
        <p:spPr>
          <a:xfrm>
            <a:off x="791110" y="5046224"/>
            <a:ext cx="10099497" cy="923330"/>
          </a:xfrm>
          <a:prstGeom prst="rect">
            <a:avLst/>
          </a:prstGeom>
          <a:noFill/>
        </p:spPr>
        <p:txBody>
          <a:bodyPr wrap="square" rtlCol="0">
            <a:spAutoFit/>
          </a:bodyPr>
          <a:lstStyle/>
          <a:p>
            <a:r>
              <a:rPr lang="en-US" b="0" i="0" dirty="0">
                <a:solidFill>
                  <a:srgbClr val="273239"/>
                </a:solidFill>
                <a:effectLst/>
                <a:latin typeface="Nunito" pitchFamily="2" charset="0"/>
              </a:rPr>
              <a:t>This layer is periodically inserted in the </a:t>
            </a:r>
            <a:r>
              <a:rPr lang="en-US" b="0" i="0" dirty="0" err="1">
                <a:solidFill>
                  <a:srgbClr val="273239"/>
                </a:solidFill>
                <a:effectLst/>
                <a:latin typeface="Nunito" pitchFamily="2" charset="0"/>
              </a:rPr>
              <a:t>covnets</a:t>
            </a:r>
            <a:r>
              <a:rPr lang="en-US" b="0" i="0" dirty="0">
                <a:solidFill>
                  <a:srgbClr val="273239"/>
                </a:solidFill>
                <a:effectLst/>
                <a:latin typeface="Nunito" pitchFamily="2" charset="0"/>
              </a:rPr>
              <a:t> and its main function is to reduce the size of volume which makes the computation fast reduces memory and also prevents overfitting. Two common types of pooling layers are </a:t>
            </a:r>
            <a:r>
              <a:rPr lang="en-US" b="1" i="0" dirty="0">
                <a:solidFill>
                  <a:srgbClr val="273239"/>
                </a:solidFill>
                <a:effectLst/>
                <a:latin typeface="Nunito" pitchFamily="2" charset="0"/>
              </a:rPr>
              <a:t>max pooling</a:t>
            </a:r>
            <a:r>
              <a:rPr lang="en-US" b="0" i="0" dirty="0">
                <a:solidFill>
                  <a:srgbClr val="273239"/>
                </a:solidFill>
                <a:effectLst/>
                <a:latin typeface="Nunito" pitchFamily="2" charset="0"/>
              </a:rPr>
              <a:t> and </a:t>
            </a:r>
            <a:r>
              <a:rPr lang="en-US" b="1" i="0" dirty="0">
                <a:solidFill>
                  <a:srgbClr val="273239"/>
                </a:solidFill>
                <a:effectLst/>
                <a:latin typeface="Nunito" pitchFamily="2" charset="0"/>
              </a:rPr>
              <a:t>average pooling</a:t>
            </a:r>
            <a:r>
              <a:rPr lang="en-US" b="0" i="0" dirty="0">
                <a:solidFill>
                  <a:srgbClr val="273239"/>
                </a:solidFill>
                <a:effectLst/>
                <a:latin typeface="Nunito" pitchFamily="2" charset="0"/>
              </a:rPr>
              <a:t>.</a:t>
            </a:r>
            <a:endParaRPr lang="en-IN" dirty="0"/>
          </a:p>
        </p:txBody>
      </p:sp>
    </p:spTree>
    <p:extLst>
      <p:ext uri="{BB962C8B-B14F-4D97-AF65-F5344CB8AC3E}">
        <p14:creationId xmlns:p14="http://schemas.microsoft.com/office/powerpoint/2010/main" val="2562994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FD2C7-D4B5-40A0-BC21-47AD7062DF83}"/>
              </a:ext>
            </a:extLst>
          </p:cNvPr>
          <p:cNvSpPr>
            <a:spLocks noGrp="1"/>
          </p:cNvSpPr>
          <p:nvPr>
            <p:ph type="title"/>
          </p:nvPr>
        </p:nvSpPr>
        <p:spPr>
          <a:xfrm>
            <a:off x="551325" y="180193"/>
            <a:ext cx="10534490" cy="497904"/>
          </a:xfrm>
        </p:spPr>
        <p:txBody>
          <a:bodyPr>
            <a:normAutofit fontScale="90000"/>
          </a:bodyPr>
          <a:lstStyle/>
          <a:p>
            <a:r>
              <a:rPr lang="en-IN" dirty="0"/>
              <a:t>Convolutional Neural Networks- Step 3 Flattening</a:t>
            </a:r>
          </a:p>
        </p:txBody>
      </p:sp>
      <p:pic>
        <p:nvPicPr>
          <p:cNvPr id="4" name="Picture 3">
            <a:extLst>
              <a:ext uri="{FF2B5EF4-FFF2-40B4-BE49-F238E27FC236}">
                <a16:creationId xmlns:a16="http://schemas.microsoft.com/office/drawing/2014/main" id="{1B04CF1B-11EC-4D35-B370-F56521D99E35}"/>
              </a:ext>
            </a:extLst>
          </p:cNvPr>
          <p:cNvPicPr>
            <a:picLocks noChangeAspect="1"/>
          </p:cNvPicPr>
          <p:nvPr/>
        </p:nvPicPr>
        <p:blipFill>
          <a:blip r:embed="rId2"/>
          <a:stretch>
            <a:fillRect/>
          </a:stretch>
        </p:blipFill>
        <p:spPr>
          <a:xfrm>
            <a:off x="681520" y="755151"/>
            <a:ext cx="4186955" cy="2007099"/>
          </a:xfrm>
          <a:prstGeom prst="rect">
            <a:avLst/>
          </a:prstGeom>
        </p:spPr>
      </p:pic>
      <p:pic>
        <p:nvPicPr>
          <p:cNvPr id="8" name="Picture 7">
            <a:extLst>
              <a:ext uri="{FF2B5EF4-FFF2-40B4-BE49-F238E27FC236}">
                <a16:creationId xmlns:a16="http://schemas.microsoft.com/office/drawing/2014/main" id="{0419AAF6-5923-4B1F-B9B1-EF77BDCC0717}"/>
              </a:ext>
            </a:extLst>
          </p:cNvPr>
          <p:cNvPicPr>
            <a:picLocks noChangeAspect="1"/>
          </p:cNvPicPr>
          <p:nvPr/>
        </p:nvPicPr>
        <p:blipFill>
          <a:blip r:embed="rId3"/>
          <a:stretch>
            <a:fillRect/>
          </a:stretch>
        </p:blipFill>
        <p:spPr>
          <a:xfrm>
            <a:off x="5630295" y="755150"/>
            <a:ext cx="5880185" cy="2007099"/>
          </a:xfrm>
          <a:prstGeom prst="rect">
            <a:avLst/>
          </a:prstGeom>
        </p:spPr>
      </p:pic>
      <p:pic>
        <p:nvPicPr>
          <p:cNvPr id="10" name="Picture 9">
            <a:extLst>
              <a:ext uri="{FF2B5EF4-FFF2-40B4-BE49-F238E27FC236}">
                <a16:creationId xmlns:a16="http://schemas.microsoft.com/office/drawing/2014/main" id="{65F9A248-0E88-4E70-9A20-CDF34BA13907}"/>
              </a:ext>
            </a:extLst>
          </p:cNvPr>
          <p:cNvPicPr>
            <a:picLocks noChangeAspect="1"/>
          </p:cNvPicPr>
          <p:nvPr/>
        </p:nvPicPr>
        <p:blipFill>
          <a:blip r:embed="rId4"/>
          <a:stretch>
            <a:fillRect/>
          </a:stretch>
        </p:blipFill>
        <p:spPr>
          <a:xfrm>
            <a:off x="979790" y="3005192"/>
            <a:ext cx="10106025" cy="2892174"/>
          </a:xfrm>
          <a:prstGeom prst="rect">
            <a:avLst/>
          </a:prstGeom>
        </p:spPr>
      </p:pic>
      <p:sp>
        <p:nvSpPr>
          <p:cNvPr id="11" name="TextBox 10">
            <a:extLst>
              <a:ext uri="{FF2B5EF4-FFF2-40B4-BE49-F238E27FC236}">
                <a16:creationId xmlns:a16="http://schemas.microsoft.com/office/drawing/2014/main" id="{0F54B1B7-E8F2-411A-BD8D-81664177351C}"/>
              </a:ext>
            </a:extLst>
          </p:cNvPr>
          <p:cNvSpPr txBox="1"/>
          <p:nvPr/>
        </p:nvSpPr>
        <p:spPr>
          <a:xfrm>
            <a:off x="914400" y="5979560"/>
            <a:ext cx="10171415" cy="923330"/>
          </a:xfrm>
          <a:prstGeom prst="rect">
            <a:avLst/>
          </a:prstGeom>
          <a:noFill/>
        </p:spPr>
        <p:txBody>
          <a:bodyPr wrap="square" rtlCol="0">
            <a:spAutoFit/>
          </a:bodyPr>
          <a:lstStyle/>
          <a:p>
            <a:r>
              <a:rPr lang="en-US" b="0" i="0" dirty="0">
                <a:solidFill>
                  <a:srgbClr val="273239"/>
                </a:solidFill>
                <a:effectLst/>
                <a:latin typeface="Nunito" pitchFamily="2" charset="0"/>
              </a:rPr>
              <a:t>The resulting feature maps are flattened into a one-dimensional vector after the convolution and pooling layers so they can be passed into a completely linked layer for categorization or regression.</a:t>
            </a:r>
            <a:endParaRPr lang="en-IN" dirty="0"/>
          </a:p>
        </p:txBody>
      </p:sp>
    </p:spTree>
    <p:extLst>
      <p:ext uri="{BB962C8B-B14F-4D97-AF65-F5344CB8AC3E}">
        <p14:creationId xmlns:p14="http://schemas.microsoft.com/office/powerpoint/2010/main" val="3132487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FD2C7-D4B5-40A0-BC21-47AD7062DF83}"/>
              </a:ext>
            </a:extLst>
          </p:cNvPr>
          <p:cNvSpPr>
            <a:spLocks noGrp="1"/>
          </p:cNvSpPr>
          <p:nvPr>
            <p:ph type="title"/>
          </p:nvPr>
        </p:nvSpPr>
        <p:spPr>
          <a:xfrm>
            <a:off x="113016" y="180193"/>
            <a:ext cx="11681717" cy="497904"/>
          </a:xfrm>
        </p:spPr>
        <p:txBody>
          <a:bodyPr>
            <a:normAutofit fontScale="90000"/>
          </a:bodyPr>
          <a:lstStyle/>
          <a:p>
            <a:r>
              <a:rPr lang="en-IN" dirty="0"/>
              <a:t>Convolutional Neural Networks- Step 4 Full Connection</a:t>
            </a:r>
          </a:p>
        </p:txBody>
      </p:sp>
      <p:pic>
        <p:nvPicPr>
          <p:cNvPr id="5" name="Picture 4">
            <a:extLst>
              <a:ext uri="{FF2B5EF4-FFF2-40B4-BE49-F238E27FC236}">
                <a16:creationId xmlns:a16="http://schemas.microsoft.com/office/drawing/2014/main" id="{07291039-DBDA-487A-B968-D98441A99718}"/>
              </a:ext>
            </a:extLst>
          </p:cNvPr>
          <p:cNvPicPr>
            <a:picLocks noChangeAspect="1"/>
          </p:cNvPicPr>
          <p:nvPr/>
        </p:nvPicPr>
        <p:blipFill>
          <a:blip r:embed="rId2"/>
          <a:stretch>
            <a:fillRect/>
          </a:stretch>
        </p:blipFill>
        <p:spPr>
          <a:xfrm>
            <a:off x="708948" y="1104418"/>
            <a:ext cx="5387052" cy="2553182"/>
          </a:xfrm>
          <a:prstGeom prst="rect">
            <a:avLst/>
          </a:prstGeom>
        </p:spPr>
      </p:pic>
      <p:pic>
        <p:nvPicPr>
          <p:cNvPr id="7" name="Picture 6">
            <a:extLst>
              <a:ext uri="{FF2B5EF4-FFF2-40B4-BE49-F238E27FC236}">
                <a16:creationId xmlns:a16="http://schemas.microsoft.com/office/drawing/2014/main" id="{C479F9AC-EBE0-4352-A80D-B4075AB86CCD}"/>
              </a:ext>
            </a:extLst>
          </p:cNvPr>
          <p:cNvPicPr>
            <a:picLocks noChangeAspect="1"/>
          </p:cNvPicPr>
          <p:nvPr/>
        </p:nvPicPr>
        <p:blipFill>
          <a:blip r:embed="rId3"/>
          <a:stretch>
            <a:fillRect/>
          </a:stretch>
        </p:blipFill>
        <p:spPr>
          <a:xfrm>
            <a:off x="6266884" y="969090"/>
            <a:ext cx="5216168" cy="2823838"/>
          </a:xfrm>
          <a:prstGeom prst="rect">
            <a:avLst/>
          </a:prstGeom>
        </p:spPr>
      </p:pic>
      <p:sp>
        <p:nvSpPr>
          <p:cNvPr id="9" name="TextBox 8">
            <a:extLst>
              <a:ext uri="{FF2B5EF4-FFF2-40B4-BE49-F238E27FC236}">
                <a16:creationId xmlns:a16="http://schemas.microsoft.com/office/drawing/2014/main" id="{1E4BA143-DDF5-46CE-843E-BDF76BD7F567}"/>
              </a:ext>
            </a:extLst>
          </p:cNvPr>
          <p:cNvSpPr txBox="1"/>
          <p:nvPr/>
        </p:nvSpPr>
        <p:spPr>
          <a:xfrm>
            <a:off x="251717" y="3919534"/>
            <a:ext cx="11404314" cy="3170099"/>
          </a:xfrm>
          <a:prstGeom prst="rect">
            <a:avLst/>
          </a:prstGeom>
          <a:noFill/>
        </p:spPr>
        <p:txBody>
          <a:bodyPr wrap="square" rtlCol="0">
            <a:spAutoFit/>
          </a:bodyPr>
          <a:lstStyle/>
          <a:p>
            <a:r>
              <a:rPr lang="en-IN" sz="2000" dirty="0">
                <a:solidFill>
                  <a:srgbClr val="2D2F31"/>
                </a:solidFill>
                <a:effectLst/>
                <a:ea typeface="Times New Roman" panose="02020603050405020304" pitchFamily="18" charset="0"/>
              </a:rPr>
              <a:t>In artificial neural networks,</a:t>
            </a:r>
            <a:r>
              <a:rPr lang="en-IN" sz="2000" dirty="0">
                <a:effectLst/>
                <a:ea typeface="Times New Roman" panose="02020603050405020304" pitchFamily="18" charset="0"/>
              </a:rPr>
              <a:t> hidden layers don't have to be fully connected whereas in convolution neural networks we're </a:t>
            </a:r>
            <a:r>
              <a:rPr lang="en-IN" sz="2000" dirty="0" err="1">
                <a:effectLst/>
                <a:ea typeface="Times New Roman" panose="02020603050405020304" pitchFamily="18" charset="0"/>
              </a:rPr>
              <a:t>gonna</a:t>
            </a:r>
            <a:r>
              <a:rPr lang="en-IN" sz="2000" dirty="0">
                <a:effectLst/>
                <a:ea typeface="Times New Roman" panose="02020603050405020304" pitchFamily="18" charset="0"/>
              </a:rPr>
              <a:t> be using fully connected layers, and that's why they're generally called fully connected layers. So, basically that whole column or vector of outputs that we have after the flattening (features encoded in numbers), get passed into the input layer. The main purpose of the artificial neural network is to combine our features into more attributes that predict the classes even better.</a:t>
            </a:r>
          </a:p>
          <a:p>
            <a:endParaRPr lang="en-IN" sz="2000" dirty="0">
              <a:effectLst/>
              <a:ea typeface="Times New Roman" panose="02020603050405020304" pitchFamily="18" charset="0"/>
            </a:endParaRPr>
          </a:p>
          <a:p>
            <a:r>
              <a:rPr lang="en-IN" sz="2000" dirty="0">
                <a:solidFill>
                  <a:srgbClr val="2D2F31"/>
                </a:solidFill>
                <a:effectLst/>
                <a:ea typeface="Times New Roman" panose="02020603050405020304" pitchFamily="18" charset="0"/>
              </a:rPr>
              <a:t>In here, the weights are adjusted along with the feature detectors adjustment as it might be possible that we're looking for the wrong features, so the feature detectors are adjusted so that maybe next time it’ll be better.</a:t>
            </a:r>
            <a:endParaRPr lang="en-IN" sz="2000" dirty="0">
              <a:effectLst/>
              <a:ea typeface="Times New Roman" panose="02020603050405020304" pitchFamily="18" charset="0"/>
            </a:endParaRPr>
          </a:p>
          <a:p>
            <a:endParaRPr lang="en-IN" sz="2000" dirty="0"/>
          </a:p>
        </p:txBody>
      </p:sp>
    </p:spTree>
    <p:extLst>
      <p:ext uri="{BB962C8B-B14F-4D97-AF65-F5344CB8AC3E}">
        <p14:creationId xmlns:p14="http://schemas.microsoft.com/office/powerpoint/2010/main" val="3333111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6A6477-6CBE-48A8-9C2B-440D6991A3D6}"/>
              </a:ext>
            </a:extLst>
          </p:cNvPr>
          <p:cNvSpPr>
            <a:spLocks noGrp="1"/>
          </p:cNvSpPr>
          <p:nvPr>
            <p:ph type="title"/>
          </p:nvPr>
        </p:nvSpPr>
        <p:spPr>
          <a:xfrm>
            <a:off x="95250" y="127000"/>
            <a:ext cx="11258550" cy="454025"/>
          </a:xfrm>
        </p:spPr>
        <p:txBody>
          <a:bodyPr>
            <a:normAutofit fontScale="90000"/>
          </a:bodyPr>
          <a:lstStyle/>
          <a:p>
            <a:r>
              <a:rPr lang="en-IN" dirty="0"/>
              <a:t>NLP-Natural Language Processing</a:t>
            </a:r>
          </a:p>
        </p:txBody>
      </p:sp>
      <p:sp>
        <p:nvSpPr>
          <p:cNvPr id="8" name="TextBox 7">
            <a:extLst>
              <a:ext uri="{FF2B5EF4-FFF2-40B4-BE49-F238E27FC236}">
                <a16:creationId xmlns:a16="http://schemas.microsoft.com/office/drawing/2014/main" id="{B1A560BE-AC6D-46E0-8D83-301A5681730A}"/>
              </a:ext>
            </a:extLst>
          </p:cNvPr>
          <p:cNvSpPr txBox="1"/>
          <p:nvPr/>
        </p:nvSpPr>
        <p:spPr>
          <a:xfrm>
            <a:off x="6742430" y="1720840"/>
            <a:ext cx="5181600" cy="4247317"/>
          </a:xfrm>
          <a:prstGeom prst="rect">
            <a:avLst/>
          </a:prstGeom>
          <a:noFill/>
        </p:spPr>
        <p:txBody>
          <a:bodyPr wrap="square" rtlCol="0">
            <a:spAutoFit/>
          </a:bodyPr>
          <a:lstStyle/>
          <a:p>
            <a:r>
              <a:rPr lang="en-IN" sz="1800" dirty="0">
                <a:solidFill>
                  <a:srgbClr val="2D2F31"/>
                </a:solidFill>
                <a:effectLst/>
                <a:ea typeface="Times New Roman" panose="02020603050405020304" pitchFamily="18" charset="0"/>
              </a:rPr>
              <a:t>It'll look</a:t>
            </a:r>
            <a:r>
              <a:rPr lang="en-IN" sz="1800" dirty="0">
                <a:effectLst/>
                <a:ea typeface="Times New Roman" panose="02020603050405020304" pitchFamily="18" charset="0"/>
              </a:rPr>
              <a:t> at the words and try to classify these words or associate these words </a:t>
            </a:r>
            <a:r>
              <a:rPr lang="en-IN" sz="1800" dirty="0">
                <a:solidFill>
                  <a:srgbClr val="2D2F31"/>
                </a:solidFill>
                <a:effectLst/>
                <a:ea typeface="Times New Roman" panose="02020603050405020304" pitchFamily="18" charset="0"/>
              </a:rPr>
              <a:t>with either positive results</a:t>
            </a:r>
            <a:r>
              <a:rPr lang="en-IN" sz="1800" dirty="0">
                <a:effectLst/>
                <a:ea typeface="Times New Roman" panose="02020603050405020304" pitchFamily="18" charset="0"/>
              </a:rPr>
              <a:t> or a negative result in our case. And so in this case, like amazing would be most likely associated with positive view. But then these other words like poor or harder would be associated with zeros. So then it'll remember and keep these words in a bag and next time something comes up, for instance, somebody says good, good job, keep, keep it up or something like that, it will </a:t>
            </a:r>
            <a:r>
              <a:rPr lang="en-IN" sz="1800" dirty="0" err="1">
                <a:effectLst/>
                <a:ea typeface="Times New Roman" panose="02020603050405020304" pitchFamily="18" charset="0"/>
              </a:rPr>
              <a:t>analyze</a:t>
            </a:r>
            <a:r>
              <a:rPr lang="en-IN" sz="1800" dirty="0">
                <a:effectLst/>
                <a:ea typeface="Times New Roman" panose="02020603050405020304" pitchFamily="18" charset="0"/>
              </a:rPr>
              <a:t> the words that are in that new sentence by pulling them out of the bag and looking at them and understanding are they mostly associated ones or zeros? And then it'll be able to predict or classify the new comment, even without knowing what the mark was, pass or fail.</a:t>
            </a:r>
          </a:p>
        </p:txBody>
      </p:sp>
      <p:pic>
        <p:nvPicPr>
          <p:cNvPr id="5" name="Picture 4">
            <a:extLst>
              <a:ext uri="{FF2B5EF4-FFF2-40B4-BE49-F238E27FC236}">
                <a16:creationId xmlns:a16="http://schemas.microsoft.com/office/drawing/2014/main" id="{7E22F6DE-B88D-47EC-9933-7A3DFFF557F6}"/>
              </a:ext>
            </a:extLst>
          </p:cNvPr>
          <p:cNvPicPr>
            <a:picLocks noChangeAspect="1"/>
          </p:cNvPicPr>
          <p:nvPr/>
        </p:nvPicPr>
        <p:blipFill>
          <a:blip r:embed="rId2"/>
          <a:stretch>
            <a:fillRect/>
          </a:stretch>
        </p:blipFill>
        <p:spPr>
          <a:xfrm>
            <a:off x="166687" y="2295525"/>
            <a:ext cx="6396673" cy="2552700"/>
          </a:xfrm>
          <a:prstGeom prst="rect">
            <a:avLst/>
          </a:prstGeom>
        </p:spPr>
      </p:pic>
    </p:spTree>
    <p:extLst>
      <p:ext uri="{BB962C8B-B14F-4D97-AF65-F5344CB8AC3E}">
        <p14:creationId xmlns:p14="http://schemas.microsoft.com/office/powerpoint/2010/main" val="2616795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D270B-4C67-4B08-A2D0-081643A6135D}"/>
              </a:ext>
            </a:extLst>
          </p:cNvPr>
          <p:cNvSpPr>
            <a:spLocks noGrp="1"/>
          </p:cNvSpPr>
          <p:nvPr>
            <p:ph type="title"/>
          </p:nvPr>
        </p:nvSpPr>
        <p:spPr>
          <a:xfrm>
            <a:off x="472611" y="162584"/>
            <a:ext cx="10973656" cy="518453"/>
          </a:xfrm>
        </p:spPr>
        <p:txBody>
          <a:bodyPr>
            <a:normAutofit fontScale="90000"/>
          </a:bodyPr>
          <a:lstStyle/>
          <a:p>
            <a:r>
              <a:rPr lang="en-IN" dirty="0"/>
              <a:t>Convolutional Neural Networks- Summary</a:t>
            </a:r>
          </a:p>
        </p:txBody>
      </p:sp>
      <p:pic>
        <p:nvPicPr>
          <p:cNvPr id="5" name="Picture 4">
            <a:extLst>
              <a:ext uri="{FF2B5EF4-FFF2-40B4-BE49-F238E27FC236}">
                <a16:creationId xmlns:a16="http://schemas.microsoft.com/office/drawing/2014/main" id="{84BBD6A6-E688-41F0-ADB7-6419072D8F06}"/>
              </a:ext>
            </a:extLst>
          </p:cNvPr>
          <p:cNvPicPr>
            <a:picLocks noChangeAspect="1"/>
          </p:cNvPicPr>
          <p:nvPr/>
        </p:nvPicPr>
        <p:blipFill>
          <a:blip r:embed="rId3"/>
          <a:stretch>
            <a:fillRect/>
          </a:stretch>
        </p:blipFill>
        <p:spPr>
          <a:xfrm>
            <a:off x="1281112" y="1271587"/>
            <a:ext cx="9629775" cy="4687424"/>
          </a:xfrm>
          <a:prstGeom prst="rect">
            <a:avLst/>
          </a:prstGeom>
        </p:spPr>
      </p:pic>
    </p:spTree>
    <p:extLst>
      <p:ext uri="{BB962C8B-B14F-4D97-AF65-F5344CB8AC3E}">
        <p14:creationId xmlns:p14="http://schemas.microsoft.com/office/powerpoint/2010/main" val="463525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6A6477-6CBE-48A8-9C2B-440D6991A3D6}"/>
              </a:ext>
            </a:extLst>
          </p:cNvPr>
          <p:cNvSpPr>
            <a:spLocks noGrp="1"/>
          </p:cNvSpPr>
          <p:nvPr>
            <p:ph type="title"/>
          </p:nvPr>
        </p:nvSpPr>
        <p:spPr>
          <a:xfrm>
            <a:off x="114300" y="127000"/>
            <a:ext cx="11239500" cy="454025"/>
          </a:xfrm>
        </p:spPr>
        <p:txBody>
          <a:bodyPr>
            <a:normAutofit fontScale="90000"/>
          </a:bodyPr>
          <a:lstStyle/>
          <a:p>
            <a:r>
              <a:rPr lang="en-IN" dirty="0"/>
              <a:t>NLP-Natural Language Processing</a:t>
            </a:r>
          </a:p>
        </p:txBody>
      </p:sp>
      <p:sp>
        <p:nvSpPr>
          <p:cNvPr id="8" name="TextBox 7">
            <a:extLst>
              <a:ext uri="{FF2B5EF4-FFF2-40B4-BE49-F238E27FC236}">
                <a16:creationId xmlns:a16="http://schemas.microsoft.com/office/drawing/2014/main" id="{B1A560BE-AC6D-46E0-8D83-301A5681730A}"/>
              </a:ext>
            </a:extLst>
          </p:cNvPr>
          <p:cNvSpPr txBox="1"/>
          <p:nvPr/>
        </p:nvSpPr>
        <p:spPr>
          <a:xfrm>
            <a:off x="6675755" y="1206490"/>
            <a:ext cx="5181600" cy="4801314"/>
          </a:xfrm>
          <a:prstGeom prst="rect">
            <a:avLst/>
          </a:prstGeom>
          <a:noFill/>
        </p:spPr>
        <p:txBody>
          <a:bodyPr wrap="square" rtlCol="0">
            <a:spAutoFit/>
          </a:bodyPr>
          <a:lstStyle/>
          <a:p>
            <a:r>
              <a:rPr lang="en-IN" sz="1800" dirty="0">
                <a:solidFill>
                  <a:srgbClr val="2D2F31"/>
                </a:solidFill>
                <a:effectLst/>
                <a:ea typeface="Times New Roman" panose="02020603050405020304" pitchFamily="18" charset="0"/>
              </a:rPr>
              <a:t>It's called convolutional neural networks</a:t>
            </a:r>
            <a:r>
              <a:rPr lang="en-IN" sz="1800" dirty="0">
                <a:effectLst/>
                <a:ea typeface="Times New Roman" panose="02020603050405020304" pitchFamily="18" charset="0"/>
              </a:rPr>
              <a:t> for text recognition then further for classification, which is indeed a deep natural language process model. It's a neural network that is used for mostly image recognition for like videos, self-driving cars use them to detect obstacles on roads, people and so on. So mostly it's used </a:t>
            </a:r>
            <a:r>
              <a:rPr lang="en-IN" sz="1800" dirty="0">
                <a:solidFill>
                  <a:srgbClr val="2D2F31"/>
                </a:solidFill>
                <a:effectLst/>
                <a:ea typeface="Times New Roman" panose="02020603050405020304" pitchFamily="18" charset="0"/>
              </a:rPr>
              <a:t>for image processing or video processing.</a:t>
            </a:r>
            <a:r>
              <a:rPr lang="en-IN" sz="1800" dirty="0">
                <a:effectLst/>
                <a:ea typeface="Times New Roman" panose="02020603050405020304" pitchFamily="18" charset="0"/>
              </a:rPr>
              <a:t> The way it works is, these words are transformed into a matrix and that's done through an operation called embedding of words and once they're in a matrix, the same principles as were applied for images in convolutional neural networks, are applied. There's a convolution operation going through these images. Then they're pooled, max pooled or min pooled or sum pooled, and then they're flattened and we have the prediction. It’s just an overview</a:t>
            </a:r>
          </a:p>
        </p:txBody>
      </p:sp>
      <p:pic>
        <p:nvPicPr>
          <p:cNvPr id="3" name="Picture 2">
            <a:extLst>
              <a:ext uri="{FF2B5EF4-FFF2-40B4-BE49-F238E27FC236}">
                <a16:creationId xmlns:a16="http://schemas.microsoft.com/office/drawing/2014/main" id="{F0F2A02D-7C24-4C7C-9280-3CB87EE369BA}"/>
              </a:ext>
            </a:extLst>
          </p:cNvPr>
          <p:cNvPicPr>
            <a:picLocks noChangeAspect="1"/>
          </p:cNvPicPr>
          <p:nvPr/>
        </p:nvPicPr>
        <p:blipFill>
          <a:blip r:embed="rId2"/>
          <a:stretch>
            <a:fillRect/>
          </a:stretch>
        </p:blipFill>
        <p:spPr>
          <a:xfrm>
            <a:off x="267970" y="2195512"/>
            <a:ext cx="6315710" cy="2790825"/>
          </a:xfrm>
          <a:prstGeom prst="rect">
            <a:avLst/>
          </a:prstGeom>
        </p:spPr>
      </p:pic>
    </p:spTree>
    <p:extLst>
      <p:ext uri="{BB962C8B-B14F-4D97-AF65-F5344CB8AC3E}">
        <p14:creationId xmlns:p14="http://schemas.microsoft.com/office/powerpoint/2010/main" val="4151340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6A6477-6CBE-48A8-9C2B-440D6991A3D6}"/>
              </a:ext>
            </a:extLst>
          </p:cNvPr>
          <p:cNvSpPr>
            <a:spLocks noGrp="1"/>
          </p:cNvSpPr>
          <p:nvPr>
            <p:ph type="title"/>
          </p:nvPr>
        </p:nvSpPr>
        <p:spPr>
          <a:xfrm>
            <a:off x="142875" y="127000"/>
            <a:ext cx="11210925" cy="454025"/>
          </a:xfrm>
        </p:spPr>
        <p:txBody>
          <a:bodyPr>
            <a:normAutofit fontScale="90000"/>
          </a:bodyPr>
          <a:lstStyle/>
          <a:p>
            <a:r>
              <a:rPr lang="en-IN" dirty="0"/>
              <a:t>NLP-Natural Language Processing</a:t>
            </a:r>
          </a:p>
        </p:txBody>
      </p:sp>
      <p:sp>
        <p:nvSpPr>
          <p:cNvPr id="8" name="TextBox 7">
            <a:extLst>
              <a:ext uri="{FF2B5EF4-FFF2-40B4-BE49-F238E27FC236}">
                <a16:creationId xmlns:a16="http://schemas.microsoft.com/office/drawing/2014/main" id="{B1A560BE-AC6D-46E0-8D83-301A5681730A}"/>
              </a:ext>
            </a:extLst>
          </p:cNvPr>
          <p:cNvSpPr txBox="1"/>
          <p:nvPr/>
        </p:nvSpPr>
        <p:spPr>
          <a:xfrm>
            <a:off x="6666230" y="840134"/>
            <a:ext cx="5181600" cy="6017866"/>
          </a:xfrm>
          <a:prstGeom prst="rect">
            <a:avLst/>
          </a:prstGeom>
          <a:noFill/>
        </p:spPr>
        <p:txBody>
          <a:bodyPr wrap="square" rtlCol="0">
            <a:spAutoFit/>
          </a:bodyPr>
          <a:lstStyle/>
          <a:p>
            <a:pPr fontAlgn="base">
              <a:lnSpc>
                <a:spcPct val="107000"/>
              </a:lnSpc>
              <a:spcAft>
                <a:spcPts val="750"/>
              </a:spcAft>
            </a:pPr>
            <a:r>
              <a:rPr lang="en-IN" sz="1800" spc="10" dirty="0">
                <a:solidFill>
                  <a:srgbClr val="273239"/>
                </a:solidFill>
                <a:effectLst/>
                <a:latin typeface="Calibri" panose="020F0502020204030204" pitchFamily="34" charset="0"/>
                <a:ea typeface="Times New Roman" panose="02020603050405020304" pitchFamily="18" charset="0"/>
                <a:cs typeface="Calibri" panose="020F0502020204030204" pitchFamily="34" charset="0"/>
              </a:rPr>
              <a:t>Each word that you used to type was converted to its target language giving no regard to its grammar and sentence structure. Seq2seq revolutionized the process of translation by making use of deep learning. It not only takes the current word/input into account while translating but also its neighbourhood.  Seq2Seq (Sequence-to-Sequence) is a type of model in machine learning that is used for tasks such as </a:t>
            </a:r>
            <a:r>
              <a:rPr lang="en-IN" sz="1800" u="none" strike="noStrike" spc="1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2"/>
              </a:rPr>
              <a:t>machine translation</a:t>
            </a:r>
            <a:r>
              <a:rPr lang="en-IN" sz="1800" spc="10" dirty="0">
                <a:solidFill>
                  <a:srgbClr val="273239"/>
                </a:solidFill>
                <a:effectLst/>
                <a:latin typeface="Calibri" panose="020F0502020204030204" pitchFamily="34" charset="0"/>
                <a:ea typeface="Times New Roman" panose="02020603050405020304" pitchFamily="18" charset="0"/>
                <a:cs typeface="Calibri" panose="020F0502020204030204" pitchFamily="34" charset="0"/>
              </a:rPr>
              <a:t>, text summarization, and image captioning. The model consists of two main components: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1800" spc="10" dirty="0">
                <a:solidFill>
                  <a:srgbClr val="273239"/>
                </a:solidFill>
                <a:effectLst/>
                <a:latin typeface="Calibri" panose="020F0502020204030204" pitchFamily="34" charset="0"/>
                <a:ea typeface="Times New Roman" panose="02020603050405020304" pitchFamily="18" charset="0"/>
                <a:cs typeface="Calibri" panose="020F0502020204030204" pitchFamily="34" charset="0"/>
              </a:rPr>
              <a:t>Encoder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1800" spc="10" dirty="0">
                <a:solidFill>
                  <a:srgbClr val="273239"/>
                </a:solidFill>
                <a:effectLst/>
                <a:latin typeface="Calibri" panose="020F0502020204030204" pitchFamily="34" charset="0"/>
                <a:ea typeface="Times New Roman" panose="02020603050405020304" pitchFamily="18" charset="0"/>
                <a:cs typeface="Calibri" panose="020F0502020204030204" pitchFamily="34" charset="0"/>
              </a:rPr>
              <a:t>Decoder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750"/>
              </a:spcAft>
            </a:pPr>
            <a:r>
              <a:rPr lang="en-IN" sz="1800" spc="10" dirty="0">
                <a:solidFill>
                  <a:srgbClr val="273239"/>
                </a:solidFill>
                <a:effectLst/>
                <a:latin typeface="Calibri" panose="020F0502020204030204" pitchFamily="34" charset="0"/>
                <a:ea typeface="Times New Roman" panose="02020603050405020304" pitchFamily="18" charset="0"/>
                <a:cs typeface="Calibri" panose="020F0502020204030204" pitchFamily="34" charset="0"/>
              </a:rPr>
              <a:t>Seq2Seq models are trained using a dataset of input-output pairs, where the input is a sequence of tokens and the output is also a sequence of tokens. The model is trained to maximize the likelihood of the correct output sequence given the input sequence.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D4490D65-2AAA-4537-84BE-02CFD314CC11}"/>
              </a:ext>
            </a:extLst>
          </p:cNvPr>
          <p:cNvPicPr>
            <a:picLocks noChangeAspect="1"/>
          </p:cNvPicPr>
          <p:nvPr/>
        </p:nvPicPr>
        <p:blipFill>
          <a:blip r:embed="rId3"/>
          <a:stretch>
            <a:fillRect/>
          </a:stretch>
        </p:blipFill>
        <p:spPr>
          <a:xfrm>
            <a:off x="344169" y="2368897"/>
            <a:ext cx="6123305" cy="2476500"/>
          </a:xfrm>
          <a:prstGeom prst="rect">
            <a:avLst/>
          </a:prstGeom>
        </p:spPr>
      </p:pic>
    </p:spTree>
    <p:extLst>
      <p:ext uri="{BB962C8B-B14F-4D97-AF65-F5344CB8AC3E}">
        <p14:creationId xmlns:p14="http://schemas.microsoft.com/office/powerpoint/2010/main" val="3551225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494A2-7EAC-4025-8F5C-3296E4B48417}"/>
              </a:ext>
            </a:extLst>
          </p:cNvPr>
          <p:cNvSpPr>
            <a:spLocks noGrp="1"/>
          </p:cNvSpPr>
          <p:nvPr>
            <p:ph type="title"/>
          </p:nvPr>
        </p:nvSpPr>
        <p:spPr>
          <a:xfrm>
            <a:off x="838200" y="188912"/>
            <a:ext cx="10515600" cy="492125"/>
          </a:xfrm>
        </p:spPr>
        <p:txBody>
          <a:bodyPr>
            <a:normAutofit fontScale="90000"/>
          </a:bodyPr>
          <a:lstStyle/>
          <a:p>
            <a:r>
              <a:rPr lang="en-IN" dirty="0"/>
              <a:t>Bag Of Words</a:t>
            </a:r>
          </a:p>
        </p:txBody>
      </p:sp>
      <p:pic>
        <p:nvPicPr>
          <p:cNvPr id="5" name="Content Placeholder 4">
            <a:extLst>
              <a:ext uri="{FF2B5EF4-FFF2-40B4-BE49-F238E27FC236}">
                <a16:creationId xmlns:a16="http://schemas.microsoft.com/office/drawing/2014/main" id="{9530B5E2-1A9C-4923-89E6-E635DE38E51A}"/>
              </a:ext>
            </a:extLst>
          </p:cNvPr>
          <p:cNvPicPr>
            <a:picLocks noGrp="1" noChangeAspect="1"/>
          </p:cNvPicPr>
          <p:nvPr>
            <p:ph idx="1"/>
          </p:nvPr>
        </p:nvPicPr>
        <p:blipFill>
          <a:blip r:embed="rId2"/>
          <a:stretch>
            <a:fillRect/>
          </a:stretch>
        </p:blipFill>
        <p:spPr>
          <a:xfrm>
            <a:off x="209550" y="1821656"/>
            <a:ext cx="3124200" cy="2600325"/>
          </a:xfrm>
        </p:spPr>
      </p:pic>
      <p:pic>
        <p:nvPicPr>
          <p:cNvPr id="11" name="Picture 10">
            <a:extLst>
              <a:ext uri="{FF2B5EF4-FFF2-40B4-BE49-F238E27FC236}">
                <a16:creationId xmlns:a16="http://schemas.microsoft.com/office/drawing/2014/main" id="{8E152CB9-39BF-4236-9DED-DF31ED70A102}"/>
              </a:ext>
            </a:extLst>
          </p:cNvPr>
          <p:cNvPicPr>
            <a:picLocks noChangeAspect="1"/>
          </p:cNvPicPr>
          <p:nvPr/>
        </p:nvPicPr>
        <p:blipFill>
          <a:blip r:embed="rId3"/>
          <a:stretch>
            <a:fillRect/>
          </a:stretch>
        </p:blipFill>
        <p:spPr>
          <a:xfrm>
            <a:off x="3548063" y="600075"/>
            <a:ext cx="8434387" cy="3962400"/>
          </a:xfrm>
          <a:prstGeom prst="rect">
            <a:avLst/>
          </a:prstGeom>
        </p:spPr>
      </p:pic>
      <p:pic>
        <p:nvPicPr>
          <p:cNvPr id="13" name="Picture 12">
            <a:extLst>
              <a:ext uri="{FF2B5EF4-FFF2-40B4-BE49-F238E27FC236}">
                <a16:creationId xmlns:a16="http://schemas.microsoft.com/office/drawing/2014/main" id="{2178AAE2-B6B0-4AD8-AB42-C13080758391}"/>
              </a:ext>
            </a:extLst>
          </p:cNvPr>
          <p:cNvPicPr>
            <a:picLocks noChangeAspect="1"/>
          </p:cNvPicPr>
          <p:nvPr/>
        </p:nvPicPr>
        <p:blipFill>
          <a:blip r:embed="rId4"/>
          <a:stretch>
            <a:fillRect/>
          </a:stretch>
        </p:blipFill>
        <p:spPr>
          <a:xfrm>
            <a:off x="3228975" y="4773613"/>
            <a:ext cx="5562600" cy="1895475"/>
          </a:xfrm>
          <a:prstGeom prst="rect">
            <a:avLst/>
          </a:prstGeom>
        </p:spPr>
      </p:pic>
    </p:spTree>
    <p:extLst>
      <p:ext uri="{BB962C8B-B14F-4D97-AF65-F5344CB8AC3E}">
        <p14:creationId xmlns:p14="http://schemas.microsoft.com/office/powerpoint/2010/main" val="3640361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494A2-7EAC-4025-8F5C-3296E4B48417}"/>
              </a:ext>
            </a:extLst>
          </p:cNvPr>
          <p:cNvSpPr>
            <a:spLocks noGrp="1"/>
          </p:cNvSpPr>
          <p:nvPr>
            <p:ph type="title"/>
          </p:nvPr>
        </p:nvSpPr>
        <p:spPr>
          <a:xfrm>
            <a:off x="838200" y="188912"/>
            <a:ext cx="10515600" cy="492125"/>
          </a:xfrm>
        </p:spPr>
        <p:txBody>
          <a:bodyPr>
            <a:normAutofit fontScale="90000"/>
          </a:bodyPr>
          <a:lstStyle/>
          <a:p>
            <a:r>
              <a:rPr lang="en-IN" dirty="0"/>
              <a:t>Bag Of Words</a:t>
            </a:r>
          </a:p>
        </p:txBody>
      </p:sp>
      <p:pic>
        <p:nvPicPr>
          <p:cNvPr id="8" name="Picture 7">
            <a:extLst>
              <a:ext uri="{FF2B5EF4-FFF2-40B4-BE49-F238E27FC236}">
                <a16:creationId xmlns:a16="http://schemas.microsoft.com/office/drawing/2014/main" id="{C8A5DFB7-C3E9-4E1B-A718-82E52C2CC850}"/>
              </a:ext>
            </a:extLst>
          </p:cNvPr>
          <p:cNvPicPr>
            <a:picLocks noChangeAspect="1"/>
          </p:cNvPicPr>
          <p:nvPr/>
        </p:nvPicPr>
        <p:blipFill>
          <a:blip r:embed="rId2"/>
          <a:stretch>
            <a:fillRect/>
          </a:stretch>
        </p:blipFill>
        <p:spPr>
          <a:xfrm>
            <a:off x="938212" y="942975"/>
            <a:ext cx="7820025" cy="1905000"/>
          </a:xfrm>
          <a:prstGeom prst="rect">
            <a:avLst/>
          </a:prstGeom>
        </p:spPr>
      </p:pic>
      <p:pic>
        <p:nvPicPr>
          <p:cNvPr id="10" name="Picture 9">
            <a:extLst>
              <a:ext uri="{FF2B5EF4-FFF2-40B4-BE49-F238E27FC236}">
                <a16:creationId xmlns:a16="http://schemas.microsoft.com/office/drawing/2014/main" id="{2D552A93-55E5-4744-B657-2DDC4714139A}"/>
              </a:ext>
            </a:extLst>
          </p:cNvPr>
          <p:cNvPicPr>
            <a:picLocks noChangeAspect="1"/>
          </p:cNvPicPr>
          <p:nvPr/>
        </p:nvPicPr>
        <p:blipFill>
          <a:blip r:embed="rId3"/>
          <a:stretch>
            <a:fillRect/>
          </a:stretch>
        </p:blipFill>
        <p:spPr>
          <a:xfrm>
            <a:off x="947737" y="2847975"/>
            <a:ext cx="7810500" cy="2076450"/>
          </a:xfrm>
          <a:prstGeom prst="rect">
            <a:avLst/>
          </a:prstGeom>
        </p:spPr>
      </p:pic>
      <p:pic>
        <p:nvPicPr>
          <p:cNvPr id="12" name="Picture 11">
            <a:extLst>
              <a:ext uri="{FF2B5EF4-FFF2-40B4-BE49-F238E27FC236}">
                <a16:creationId xmlns:a16="http://schemas.microsoft.com/office/drawing/2014/main" id="{21FCC70B-F002-4B9F-9D8C-4089578D1664}"/>
              </a:ext>
            </a:extLst>
          </p:cNvPr>
          <p:cNvPicPr>
            <a:picLocks noChangeAspect="1"/>
          </p:cNvPicPr>
          <p:nvPr/>
        </p:nvPicPr>
        <p:blipFill>
          <a:blip r:embed="rId4"/>
          <a:stretch>
            <a:fillRect/>
          </a:stretch>
        </p:blipFill>
        <p:spPr>
          <a:xfrm>
            <a:off x="981074" y="4867276"/>
            <a:ext cx="7734300" cy="2000250"/>
          </a:xfrm>
          <a:prstGeom prst="rect">
            <a:avLst/>
          </a:prstGeom>
        </p:spPr>
      </p:pic>
    </p:spTree>
    <p:extLst>
      <p:ext uri="{BB962C8B-B14F-4D97-AF65-F5344CB8AC3E}">
        <p14:creationId xmlns:p14="http://schemas.microsoft.com/office/powerpoint/2010/main" val="1975874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494A2-7EAC-4025-8F5C-3296E4B48417}"/>
              </a:ext>
            </a:extLst>
          </p:cNvPr>
          <p:cNvSpPr>
            <a:spLocks noGrp="1"/>
          </p:cNvSpPr>
          <p:nvPr>
            <p:ph type="title"/>
          </p:nvPr>
        </p:nvSpPr>
        <p:spPr>
          <a:xfrm>
            <a:off x="838200" y="188912"/>
            <a:ext cx="10515600" cy="492125"/>
          </a:xfrm>
        </p:spPr>
        <p:txBody>
          <a:bodyPr>
            <a:normAutofit fontScale="90000"/>
          </a:bodyPr>
          <a:lstStyle/>
          <a:p>
            <a:r>
              <a:rPr lang="en-IN" dirty="0"/>
              <a:t>Bag Of Words</a:t>
            </a:r>
          </a:p>
        </p:txBody>
      </p:sp>
      <p:pic>
        <p:nvPicPr>
          <p:cNvPr id="4" name="Picture 3">
            <a:extLst>
              <a:ext uri="{FF2B5EF4-FFF2-40B4-BE49-F238E27FC236}">
                <a16:creationId xmlns:a16="http://schemas.microsoft.com/office/drawing/2014/main" id="{81C9C6E2-1372-4DA0-86E1-A9B7C0F1B085}"/>
              </a:ext>
            </a:extLst>
          </p:cNvPr>
          <p:cNvPicPr>
            <a:picLocks noChangeAspect="1"/>
          </p:cNvPicPr>
          <p:nvPr/>
        </p:nvPicPr>
        <p:blipFill>
          <a:blip r:embed="rId2"/>
          <a:stretch>
            <a:fillRect/>
          </a:stretch>
        </p:blipFill>
        <p:spPr>
          <a:xfrm>
            <a:off x="933450" y="2890837"/>
            <a:ext cx="8153400" cy="3171825"/>
          </a:xfrm>
          <a:prstGeom prst="rect">
            <a:avLst/>
          </a:prstGeom>
        </p:spPr>
      </p:pic>
      <p:pic>
        <p:nvPicPr>
          <p:cNvPr id="6" name="Picture 5">
            <a:extLst>
              <a:ext uri="{FF2B5EF4-FFF2-40B4-BE49-F238E27FC236}">
                <a16:creationId xmlns:a16="http://schemas.microsoft.com/office/drawing/2014/main" id="{6AF739A8-67AD-4136-9598-2507E48A2616}"/>
              </a:ext>
            </a:extLst>
          </p:cNvPr>
          <p:cNvPicPr>
            <a:picLocks noChangeAspect="1"/>
          </p:cNvPicPr>
          <p:nvPr/>
        </p:nvPicPr>
        <p:blipFill>
          <a:blip r:embed="rId3"/>
          <a:stretch>
            <a:fillRect/>
          </a:stretch>
        </p:blipFill>
        <p:spPr>
          <a:xfrm>
            <a:off x="7386638" y="828674"/>
            <a:ext cx="2514600" cy="1914525"/>
          </a:xfrm>
          <a:prstGeom prst="rect">
            <a:avLst/>
          </a:prstGeom>
        </p:spPr>
      </p:pic>
      <p:pic>
        <p:nvPicPr>
          <p:cNvPr id="9" name="Picture 8">
            <a:extLst>
              <a:ext uri="{FF2B5EF4-FFF2-40B4-BE49-F238E27FC236}">
                <a16:creationId xmlns:a16="http://schemas.microsoft.com/office/drawing/2014/main" id="{D6456300-761F-4DEC-8D4C-39D782D8F7C6}"/>
              </a:ext>
            </a:extLst>
          </p:cNvPr>
          <p:cNvPicPr>
            <a:picLocks noChangeAspect="1"/>
          </p:cNvPicPr>
          <p:nvPr/>
        </p:nvPicPr>
        <p:blipFill>
          <a:blip r:embed="rId4"/>
          <a:stretch>
            <a:fillRect/>
          </a:stretch>
        </p:blipFill>
        <p:spPr>
          <a:xfrm>
            <a:off x="233363" y="1471611"/>
            <a:ext cx="7153275" cy="314325"/>
          </a:xfrm>
          <a:prstGeom prst="rect">
            <a:avLst/>
          </a:prstGeom>
        </p:spPr>
      </p:pic>
      <p:pic>
        <p:nvPicPr>
          <p:cNvPr id="13" name="Picture 12">
            <a:extLst>
              <a:ext uri="{FF2B5EF4-FFF2-40B4-BE49-F238E27FC236}">
                <a16:creationId xmlns:a16="http://schemas.microsoft.com/office/drawing/2014/main" id="{45C4F2DD-7C47-4152-A387-C9596D353F26}"/>
              </a:ext>
            </a:extLst>
          </p:cNvPr>
          <p:cNvPicPr>
            <a:picLocks noChangeAspect="1"/>
          </p:cNvPicPr>
          <p:nvPr/>
        </p:nvPicPr>
        <p:blipFill>
          <a:blip r:embed="rId5"/>
          <a:stretch>
            <a:fillRect/>
          </a:stretch>
        </p:blipFill>
        <p:spPr>
          <a:xfrm>
            <a:off x="9196387" y="4114802"/>
            <a:ext cx="1685925" cy="1838325"/>
          </a:xfrm>
          <a:prstGeom prst="rect">
            <a:avLst/>
          </a:prstGeom>
        </p:spPr>
      </p:pic>
    </p:spTree>
    <p:extLst>
      <p:ext uri="{BB962C8B-B14F-4D97-AF65-F5344CB8AC3E}">
        <p14:creationId xmlns:p14="http://schemas.microsoft.com/office/powerpoint/2010/main" val="2088244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3218</TotalTime>
  <Words>3160</Words>
  <Application>Microsoft Office PowerPoint</Application>
  <PresentationFormat>Widescreen</PresentationFormat>
  <Paragraphs>129</Paragraphs>
  <Slides>40</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Calibri Light</vt:lpstr>
      <vt:lpstr>Google Sans</vt:lpstr>
      <vt:lpstr>Nunito</vt:lpstr>
      <vt:lpstr>Symbol</vt:lpstr>
      <vt:lpstr>Udemy Sans</vt:lpstr>
      <vt:lpstr>Office Theme</vt:lpstr>
      <vt:lpstr>NLP-Natural Language Processing</vt:lpstr>
      <vt:lpstr>NLP-Natural Language Processing</vt:lpstr>
      <vt:lpstr>NLP-Natural Language Processing</vt:lpstr>
      <vt:lpstr>NLP-Natural Language Processing</vt:lpstr>
      <vt:lpstr>NLP-Natural Language Processing</vt:lpstr>
      <vt:lpstr>NLP-Natural Language Processing</vt:lpstr>
      <vt:lpstr>Bag Of Words</vt:lpstr>
      <vt:lpstr>Bag Of Words</vt:lpstr>
      <vt:lpstr>Bag Of Words</vt:lpstr>
      <vt:lpstr>Deep Learning</vt:lpstr>
      <vt:lpstr>Deep Learning</vt:lpstr>
      <vt:lpstr>Deep learning</vt:lpstr>
      <vt:lpstr>Deep learning</vt:lpstr>
      <vt:lpstr>Deep learning- Neuron</vt:lpstr>
      <vt:lpstr>Deep learning- Neuron</vt:lpstr>
      <vt:lpstr>Deep learning- Neuron</vt:lpstr>
      <vt:lpstr>Deep learning- The Activation Function</vt:lpstr>
      <vt:lpstr>Deep learning- The Activation Function</vt:lpstr>
      <vt:lpstr>Deep learning- The Activation Function</vt:lpstr>
      <vt:lpstr>Deep learning- The Activation Function</vt:lpstr>
      <vt:lpstr>Deep learning- The Activation Function</vt:lpstr>
      <vt:lpstr>How do Neural Networks Work?</vt:lpstr>
      <vt:lpstr>How do Neural Networks Learn?</vt:lpstr>
      <vt:lpstr>How do Neural Networks Learn?</vt:lpstr>
      <vt:lpstr>Gradient Descent vs Stochastic Gradient Descent</vt:lpstr>
      <vt:lpstr>BackPropagation</vt:lpstr>
      <vt:lpstr>PowerPoint Presentation</vt:lpstr>
      <vt:lpstr>PowerPoint Presentation</vt:lpstr>
      <vt:lpstr>Convolutional Neural Networks</vt:lpstr>
      <vt:lpstr>Convolutional Neural Networks</vt:lpstr>
      <vt:lpstr>Convolutional Neural Networks- Step 1 Convolution</vt:lpstr>
      <vt:lpstr>Convolutional Neural Networks- Step 1 Convolution</vt:lpstr>
      <vt:lpstr>Convolutional Neural Networks- Step 1 Convolution</vt:lpstr>
      <vt:lpstr>Convolutional Neural Networks- Step 1b ReLU Layer</vt:lpstr>
      <vt:lpstr>Convolutional Neural Networks- Step 2 Pooling</vt:lpstr>
      <vt:lpstr>Convolutional Neural Networks- Step 2 Pooling</vt:lpstr>
      <vt:lpstr>Convolutional Neural Networks- Step 2 Pooling</vt:lpstr>
      <vt:lpstr>Convolutional Neural Networks- Step 3 Flattening</vt:lpstr>
      <vt:lpstr>Convolutional Neural Networks- Step 4 Full Connection</vt:lpstr>
      <vt:lpstr>Convolutional Neural Networks-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NLP-Natural Language Processing</dc:title>
  <dc:creator>Sumit Kaushik</dc:creator>
  <cp:lastModifiedBy>Sumit Kaushik</cp:lastModifiedBy>
  <cp:revision>65</cp:revision>
  <dcterms:created xsi:type="dcterms:W3CDTF">2023-10-29T12:19:21Z</dcterms:created>
  <dcterms:modified xsi:type="dcterms:W3CDTF">2023-11-02T03:42:33Z</dcterms:modified>
</cp:coreProperties>
</file>